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256" r:id="rId3"/>
    <p:sldId id="267" r:id="rId4"/>
    <p:sldId id="270" r:id="rId5"/>
    <p:sldId id="268" r:id="rId6"/>
    <p:sldId id="258" r:id="rId7"/>
    <p:sldId id="271" r:id="rId8"/>
    <p:sldId id="293" r:id="rId9"/>
    <p:sldId id="318" r:id="rId10"/>
    <p:sldId id="321" r:id="rId11"/>
    <p:sldId id="315" r:id="rId12"/>
    <p:sldId id="302" r:id="rId13"/>
    <p:sldId id="303" r:id="rId14"/>
    <p:sldId id="306" r:id="rId15"/>
    <p:sldId id="304" r:id="rId16"/>
    <p:sldId id="341" r:id="rId17"/>
    <p:sldId id="305" r:id="rId18"/>
    <p:sldId id="307" r:id="rId19"/>
    <p:sldId id="308" r:id="rId20"/>
    <p:sldId id="309" r:id="rId21"/>
    <p:sldId id="311" r:id="rId22"/>
    <p:sldId id="310" r:id="rId23"/>
    <p:sldId id="312" r:id="rId24"/>
    <p:sldId id="313" r:id="rId25"/>
    <p:sldId id="314" r:id="rId26"/>
    <p:sldId id="340" r:id="rId27"/>
    <p:sldId id="259" r:id="rId28"/>
    <p:sldId id="266" r:id="rId29"/>
    <p:sldId id="272" r:id="rId30"/>
    <p:sldId id="288" r:id="rId31"/>
    <p:sldId id="278" r:id="rId32"/>
    <p:sldId id="325" r:id="rId33"/>
    <p:sldId id="331" r:id="rId34"/>
    <p:sldId id="330" r:id="rId35"/>
    <p:sldId id="279" r:id="rId36"/>
    <p:sldId id="332" r:id="rId37"/>
    <p:sldId id="335" r:id="rId38"/>
    <p:sldId id="280" r:id="rId39"/>
    <p:sldId id="291" r:id="rId40"/>
    <p:sldId id="297" r:id="rId41"/>
    <p:sldId id="336" r:id="rId42"/>
    <p:sldId id="337" r:id="rId43"/>
    <p:sldId id="339" r:id="rId44"/>
    <p:sldId id="261" r:id="rId45"/>
    <p:sldId id="329" r:id="rId46"/>
    <p:sldId id="292" r:id="rId47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bereducador" initials="C" lastIdx="2" clrIdx="0">
    <p:extLst>
      <p:ext uri="{19B8F6BF-5375-455C-9EA6-DF929625EA0E}">
        <p15:presenceInfo xmlns:p15="http://schemas.microsoft.com/office/powerpoint/2012/main" xmlns="" userId="Cibereducad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85818" autoAdjust="0"/>
  </p:normalViewPr>
  <p:slideViewPr>
    <p:cSldViewPr snapToGrid="0" snapToObjects="1" showGuides="1">
      <p:cViewPr varScale="1">
        <p:scale>
          <a:sx n="63" d="100"/>
          <a:sy n="63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Hoja_de_c_lculo_de_Microsoft_Excel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b="1" dirty="0" smtClean="0"/>
              <a:t>Horas</a:t>
            </a:r>
            <a:r>
              <a:rPr lang="es-ES" sz="2400" b="1" baseline="0" dirty="0" smtClean="0"/>
              <a:t> conexión chat/teléfono. Apps no incluidas</a:t>
            </a:r>
            <a:endParaRPr lang="es-ES" sz="24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7590283853407207E-2"/>
          <c:y val="0.1475975389105037"/>
          <c:w val="0.9277800865169632"/>
          <c:h val="0.70320371598265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291.25</c:v>
                </c:pt>
                <c:pt idx="1">
                  <c:v>369.6</c:v>
                </c:pt>
                <c:pt idx="2">
                  <c:v>172.7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F-4B86-89FF-058721275ED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2">
                  <c:v>37.5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F-4B86-89FF-058721275ED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7AF-4B86-89FF-058721275E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802560"/>
        <c:axId val="5693440"/>
      </c:barChart>
      <c:catAx>
        <c:axId val="18080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93440"/>
        <c:crosses val="autoZero"/>
        <c:auto val="1"/>
        <c:lblAlgn val="ctr"/>
        <c:lblOffset val="100"/>
        <c:noMultiLvlLbl val="0"/>
      </c:catAx>
      <c:valAx>
        <c:axId val="569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080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351</c:v>
                </c:pt>
                <c:pt idx="1">
                  <c:v>290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C0-465A-8A65-11533E4E9FF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281</c:v>
                </c:pt>
                <c:pt idx="1">
                  <c:v>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C0-465A-8A65-11533E4E9FF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C0-465A-8A65-11533E4E9F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929728"/>
        <c:axId val="125472128"/>
      </c:barChart>
      <c:catAx>
        <c:axId val="13792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5472128"/>
        <c:crosses val="autoZero"/>
        <c:auto val="1"/>
        <c:lblAlgn val="ctr"/>
        <c:lblOffset val="100"/>
        <c:noMultiLvlLbl val="0"/>
      </c:catAx>
      <c:valAx>
        <c:axId val="12547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792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800" b="1" dirty="0" smtClean="0"/>
              <a:t>Visitas</a:t>
            </a:r>
            <a:r>
              <a:rPr lang="es-ES" sz="2800" b="1" baseline="0" dirty="0" smtClean="0"/>
              <a:t> a perfiles</a:t>
            </a:r>
            <a:endParaRPr lang="es-ES" sz="28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939170798094687E-2"/>
          <c:y val="0.15849886532435198"/>
          <c:w val="0.90906082920190534"/>
          <c:h val="0.68949635690791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WAPO</c:v>
                </c:pt>
                <c:pt idx="1">
                  <c:v>GROWLR</c:v>
                </c:pt>
                <c:pt idx="2">
                  <c:v>U4BEAR</c:v>
                </c:pt>
                <c:pt idx="3">
                  <c:v>BAKALA</c:v>
                </c:pt>
                <c:pt idx="4">
                  <c:v>PLANETROMEO</c:v>
                </c:pt>
                <c:pt idx="5">
                  <c:v>SCRUFF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843</c:v>
                </c:pt>
                <c:pt idx="1">
                  <c:v>254</c:v>
                </c:pt>
                <c:pt idx="2">
                  <c:v>0</c:v>
                </c:pt>
                <c:pt idx="3">
                  <c:v>595</c:v>
                </c:pt>
                <c:pt idx="4">
                  <c:v>595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3C-4B27-BBFF-13407E4C31A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WAPO</c:v>
                </c:pt>
                <c:pt idx="1">
                  <c:v>GROWLR</c:v>
                </c:pt>
                <c:pt idx="2">
                  <c:v>U4BEAR</c:v>
                </c:pt>
                <c:pt idx="3">
                  <c:v>BAKALA</c:v>
                </c:pt>
                <c:pt idx="4">
                  <c:v>PLANETROMEO</c:v>
                </c:pt>
                <c:pt idx="5">
                  <c:v>SCRUFF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12019</c:v>
                </c:pt>
                <c:pt idx="1">
                  <c:v>534</c:v>
                </c:pt>
                <c:pt idx="2">
                  <c:v>782</c:v>
                </c:pt>
                <c:pt idx="3">
                  <c:v>820</c:v>
                </c:pt>
                <c:pt idx="4">
                  <c:v>820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3C-4B27-BBFF-13407E4C31A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WAPO</c:v>
                </c:pt>
                <c:pt idx="1">
                  <c:v>GROWLR</c:v>
                </c:pt>
                <c:pt idx="2">
                  <c:v>U4BEAR</c:v>
                </c:pt>
                <c:pt idx="3">
                  <c:v>BAKALA</c:v>
                </c:pt>
                <c:pt idx="4">
                  <c:v>PLANETROMEO</c:v>
                </c:pt>
                <c:pt idx="5">
                  <c:v>SCRUFF</c:v>
                </c:pt>
              </c:strCache>
            </c:strRef>
          </c:cat>
          <c:val>
            <c:numRef>
              <c:f>Hoja1!$D$2:$D$7</c:f>
              <c:numCache>
                <c:formatCode>General</c:formatCode>
                <c:ptCount val="6"/>
                <c:pt idx="0">
                  <c:v>9159</c:v>
                </c:pt>
                <c:pt idx="1">
                  <c:v>254</c:v>
                </c:pt>
                <c:pt idx="2">
                  <c:v>687</c:v>
                </c:pt>
                <c:pt idx="3">
                  <c:v>654</c:v>
                </c:pt>
                <c:pt idx="4">
                  <c:v>654</c:v>
                </c:pt>
                <c:pt idx="5">
                  <c:v>1858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3C-4B27-BBFF-13407E4C31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804096"/>
        <c:axId val="5697472"/>
      </c:barChart>
      <c:catAx>
        <c:axId val="18080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97472"/>
        <c:crosses val="autoZero"/>
        <c:auto val="1"/>
        <c:lblAlgn val="ctr"/>
        <c:lblOffset val="100"/>
        <c:noMultiLvlLbl val="0"/>
      </c:catAx>
      <c:valAx>
        <c:axId val="56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080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1C-47F6-9EC3-29364C0B3E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1C-47F6-9EC3-29364C0B3E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1C-47F6-9EC3-29364C0B3E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1C-47F6-9EC3-29364C0B3E7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41C-47F6-9EC3-29364C0B3E7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41C-47F6-9EC3-29364C0B3E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Whatsapp</c:v>
                </c:pt>
                <c:pt idx="1">
                  <c:v>Wapo</c:v>
                </c:pt>
                <c:pt idx="2">
                  <c:v>Gay Sevilla</c:v>
                </c:pt>
                <c:pt idx="3">
                  <c:v>Grindr</c:v>
                </c:pt>
                <c:pt idx="4">
                  <c:v>Hornet</c:v>
                </c:pt>
                <c:pt idx="5">
                  <c:v>Scruff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295</c:v>
                </c:pt>
                <c:pt idx="1">
                  <c:v>225</c:v>
                </c:pt>
                <c:pt idx="2">
                  <c:v>153</c:v>
                </c:pt>
                <c:pt idx="3">
                  <c:v>113</c:v>
                </c:pt>
                <c:pt idx="4">
                  <c:v>17</c:v>
                </c:pt>
                <c:pt idx="5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12-4D1E-BD65-3E38CD1CA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 smtClean="0">
                <a:solidFill>
                  <a:schemeClr val="tx1"/>
                </a:solidFill>
              </a:rPr>
              <a:t>2017</a:t>
            </a:r>
            <a:endParaRPr lang="en-US" b="1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443749999999998"/>
          <c:y val="0.1155014391005077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715305118110235"/>
          <c:y val="0.23801152354479629"/>
          <c:w val="0.35069389763779529"/>
          <c:h val="0.6753489712113558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8"/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75-488A-A3EA-918E95940E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B75-488A-A3EA-918E95940E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75-488A-A3EA-918E95940E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51C-4458-A9AB-C572F2E79A43}"/>
              </c:ext>
            </c:extLst>
          </c:dPt>
          <c:dLbls>
            <c:dLbl>
              <c:idx val="0"/>
              <c:layout>
                <c:manualLayout>
                  <c:x val="-1.6666666666666666E-2"/>
                  <c:y val="-3.1250000000000002E-3"/>
                </c:manualLayout>
              </c:layout>
              <c:tx>
                <c:rich>
                  <a:bodyPr/>
                  <a:lstStyle/>
                  <a:p>
                    <a:fld id="{F5A89274-3475-4619-914C-636AA215E027}" type="CATEGORYNAME">
                      <a:rPr lang="en-US"/>
                      <a:pPr/>
                      <a:t>[NOMBRE DE CATEGORÍA]</a:t>
                    </a:fld>
                    <a:r>
                      <a:rPr lang="en-US" b="1" i="0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F2DC8A8D-F6E4-40EA-8A90-C1BC922DC360}" type="PERCENTAGE">
                      <a:rPr lang="en-US" b="1" i="0" baseline="0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n-US" b="1" i="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75-488A-A3EA-918E95940E4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1C24BCC-A846-4A8A-9F13-DAF7545D85CE}" type="CATEGORYNAME">
                      <a:rPr lang="en-US" b="1" i="1" baseline="0">
                        <a:solidFill>
                          <a:schemeClr val="tx1"/>
                        </a:solidFill>
                      </a:rPr>
                      <a:pPr/>
                      <a:t>[NOMBRE DE CATEGORÍA]</a:t>
                    </a:fld>
                    <a:r>
                      <a:rPr lang="en-US" b="1" i="1" baseline="0" dirty="0"/>
                      <a:t>; </a:t>
                    </a:r>
                    <a:fld id="{2D845819-501F-4B3E-8AD1-C5BF0CC43CAB}" type="PERCENTAGE">
                      <a:rPr lang="en-US" b="1" i="0" baseline="0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n-US" b="1" i="1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B75-488A-A3EA-918E95940E4D}"/>
                </c:ext>
              </c:extLst>
            </c:dLbl>
            <c:dLbl>
              <c:idx val="2"/>
              <c:layout>
                <c:manualLayout>
                  <c:x val="8.7499999999999925E-2"/>
                  <c:y val="2.4071882051568794E-2"/>
                </c:manualLayout>
              </c:layout>
              <c:tx>
                <c:rich>
                  <a:bodyPr/>
                  <a:lstStyle/>
                  <a:p>
                    <a:fld id="{823BB972-B369-4EBA-9CB4-F5348FC76A14}" type="CATEGORYNAME">
                      <a:rPr lang="en-US" b="1" i="1" baseline="0">
                        <a:solidFill>
                          <a:schemeClr val="tx1"/>
                        </a:solidFill>
                      </a:rPr>
                      <a:pPr/>
                      <a:t>[NOMBRE DE CATEGORÍA]</a:t>
                    </a:fld>
                    <a:r>
                      <a:rPr lang="en-US" b="1" i="0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C83C676C-99F3-4803-B9B1-20206A123618}" type="PERCENTAGE">
                      <a:rPr lang="en-US" b="1" i="0" baseline="0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n-US" b="1" i="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75-488A-A3EA-918E95940E4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Hoja1!$A$2:$A$5</c:f>
              <c:strCache>
                <c:ptCount val="3"/>
                <c:pt idx="0">
                  <c:v>Sí prueba anterior</c:v>
                </c:pt>
                <c:pt idx="1">
                  <c:v>No prueba anterior</c:v>
                </c:pt>
                <c:pt idx="2">
                  <c:v>NC prueba anterior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643</c:v>
                </c:pt>
                <c:pt idx="1">
                  <c:v>461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75-488A-A3EA-918E95940E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800" b="1" dirty="0" smtClean="0"/>
              <a:t>Piden</a:t>
            </a:r>
            <a:r>
              <a:rPr lang="es-ES" sz="2800" b="1" baseline="0" dirty="0" smtClean="0"/>
              <a:t> Información Prueba rápida</a:t>
            </a:r>
            <a:endParaRPr lang="es-ES" sz="28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2105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557</c:v>
                </c:pt>
                <c:pt idx="1">
                  <c:v>891</c:v>
                </c:pt>
                <c:pt idx="2">
                  <c:v>532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25-4EB0-80BE-3B4E41F133D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2105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25-4EB0-80BE-3B4E41F133D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2105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25-4EB0-80BE-3B4E41F13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6475648"/>
        <c:axId val="67566336"/>
      </c:barChart>
      <c:catAx>
        <c:axId val="17647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7566336"/>
        <c:crosses val="autoZero"/>
        <c:auto val="1"/>
        <c:lblAlgn val="ctr"/>
        <c:lblOffset val="100"/>
        <c:noMultiLvlLbl val="0"/>
      </c:catAx>
      <c:valAx>
        <c:axId val="6756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647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000" b="1" i="0" baseline="0" dirty="0" smtClean="0">
                <a:solidFill>
                  <a:schemeClr val="tx1"/>
                </a:solidFill>
              </a:rPr>
              <a:t>2016-1320 pruebas</a:t>
            </a:r>
            <a:endParaRPr lang="es-ES" sz="20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98801980807086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2913549868766409E-2"/>
          <c:y val="0.13760949803149605"/>
          <c:w val="0.9025031167979003"/>
          <c:h val="0.68998203740157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AF-4D07-825E-AB87EACA80D1}"/>
              </c:ext>
            </c:extLst>
          </c:dPt>
          <c:dLbls>
            <c:dLbl>
              <c:idx val="0"/>
              <c:layout>
                <c:manualLayout>
                  <c:x val="6.5104166666666513E-3"/>
                  <c:y val="8.9962031772417034E-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>
                        <a:gd name="adj" fmla="val 0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CAAF-4D07-825E-AB87EACA80D1}"/>
                </c:ext>
              </c:extLst>
            </c:dLbl>
            <c:dLbl>
              <c:idx val="1"/>
              <c:layout>
                <c:manualLayout>
                  <c:x val="1.953125E-2"/>
                  <c:y val="-1.9491773550690417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>
                        <a:gd name="adj" fmla="val 5000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810095759514436"/>
                      <c:h val="5.8042983433763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AAF-4D07-825E-AB87EACA80D1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351</c:v>
                </c:pt>
                <c:pt idx="1">
                  <c:v>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AF-4D07-825E-AB87EACA80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AF-4D07-825E-AB87EACA80D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AF-4D07-825E-AB87EACA80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7931776"/>
        <c:axId val="67561152"/>
      </c:barChart>
      <c:catAx>
        <c:axId val="13793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7561152"/>
        <c:crosses val="autoZero"/>
        <c:auto val="1"/>
        <c:lblAlgn val="ctr"/>
        <c:lblOffset val="100"/>
        <c:noMultiLvlLbl val="0"/>
      </c:catAx>
      <c:valAx>
        <c:axId val="6756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793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000" b="1" i="0" baseline="0" dirty="0" smtClean="0">
                <a:solidFill>
                  <a:schemeClr val="tx1"/>
                </a:solidFill>
              </a:rPr>
              <a:t>2017-935 pruebas</a:t>
            </a:r>
            <a:endParaRPr lang="es-ES" sz="2000" b="1" i="0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E8-4F5F-B9ED-44B0A92570AB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290</c:v>
                </c:pt>
                <c:pt idx="1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E8-4F5F-B9ED-44B0A92570A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E8-4F5F-B9ED-44B0A92570A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Adhara Prueba</c:v>
                </c:pt>
                <c:pt idx="1">
                  <c:v>Otras ONGs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AE8-4F5F-B9ED-44B0A92570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6414208"/>
        <c:axId val="67562880"/>
      </c:barChart>
      <c:catAx>
        <c:axId val="17641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7562880"/>
        <c:crosses val="autoZero"/>
        <c:auto val="1"/>
        <c:lblAlgn val="ctr"/>
        <c:lblOffset val="100"/>
        <c:noMultiLvlLbl val="0"/>
      </c:catAx>
      <c:valAx>
        <c:axId val="6756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641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54239806239301"/>
          <c:y val="0.10672822323307761"/>
          <c:w val="0.49224870103994572"/>
          <c:h val="0.8017615264028826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3B-42F3-B3C2-C10DCBD928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8D-49F9-9298-B6882D1CF9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8D-49F9-9298-B6882D1CF9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8D-49F9-9298-B6882D1CF9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43B-42F3-B3C2-C10DCBD928A4}"/>
              </c:ext>
            </c:extLst>
          </c:dPt>
          <c:dLbls>
            <c:dLbl>
              <c:idx val="4"/>
              <c:layout>
                <c:manualLayout>
                  <c:x val="4.1481487933350901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43B-42F3-B3C2-C10DCBD928A4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Hoja1!$A$2:$A$6</c:f>
              <c:strCache>
                <c:ptCount val="5"/>
                <c:pt idx="0">
                  <c:v>Whatsapp</c:v>
                </c:pt>
                <c:pt idx="1">
                  <c:v>Wapo</c:v>
                </c:pt>
                <c:pt idx="2">
                  <c:v>Grindr</c:v>
                </c:pt>
                <c:pt idx="3">
                  <c:v>Gay Sevilla</c:v>
                </c:pt>
                <c:pt idx="4">
                  <c:v>Hornet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169</c:v>
                </c:pt>
                <c:pt idx="1">
                  <c:v>52</c:v>
                </c:pt>
                <c:pt idx="2">
                  <c:v>39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3B-42F3-B3C2-C10DCBD92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10T11:46:44.933" idx="1">
    <p:pos x="6156" y="1206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10T11:46:44.933" idx="1">
    <p:pos x="6156" y="1206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9EC90-E513-574C-A841-584427A11EDF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84F8EB1-24DF-3940-8A58-342EFB002D57}">
      <dgm:prSet phldrT="[Texto]" custT="1"/>
      <dgm:spPr>
        <a:solidFill>
          <a:srgbClr val="C00000">
            <a:alpha val="90000"/>
          </a:srgbClr>
        </a:solidFill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sz="1800" b="1" dirty="0" smtClean="0">
              <a:latin typeface="Arial"/>
              <a:cs typeface="Arial"/>
            </a:rPr>
            <a:t>Webs</a:t>
          </a:r>
          <a:endParaRPr lang="es-ES_tradnl" sz="1800" b="1" dirty="0">
            <a:latin typeface="Arial"/>
            <a:cs typeface="Arial"/>
          </a:endParaRPr>
        </a:p>
      </dgm:t>
    </dgm:pt>
    <dgm:pt modelId="{7D05D7C0-9C67-2B42-AF95-10168BFF8192}" type="parTrans" cxnId="{B1318948-3AB2-004E-ACE4-C1AC2F8BBACE}">
      <dgm:prSet/>
      <dgm:spPr/>
      <dgm:t>
        <a:bodyPr/>
        <a:lstStyle/>
        <a:p>
          <a:endParaRPr lang="es-ES_tradnl"/>
        </a:p>
      </dgm:t>
    </dgm:pt>
    <dgm:pt modelId="{16825791-C7CE-1A45-96F4-59E1045DB1F2}" type="sibTrans" cxnId="{B1318948-3AB2-004E-ACE4-C1AC2F8BBACE}">
      <dgm:prSet/>
      <dgm:spPr/>
      <dgm:t>
        <a:bodyPr/>
        <a:lstStyle/>
        <a:p>
          <a:endParaRPr lang="es-ES_tradnl"/>
        </a:p>
      </dgm:t>
    </dgm:pt>
    <dgm:pt modelId="{36473956-0867-8349-B64B-852CF42A9BEE}">
      <dgm:prSet phldrT="[Texto]" custT="1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sz="1800" dirty="0" smtClean="0">
              <a:latin typeface="Arial"/>
              <a:cs typeface="Arial"/>
            </a:rPr>
            <a:t>Webs contacto</a:t>
          </a:r>
          <a:endParaRPr lang="es-ES_tradnl" sz="1800" dirty="0">
            <a:latin typeface="Arial"/>
            <a:cs typeface="Arial"/>
          </a:endParaRPr>
        </a:p>
      </dgm:t>
    </dgm:pt>
    <dgm:pt modelId="{F62EB987-64A1-F248-9A01-605C56889315}" type="parTrans" cxnId="{F5E5DA5F-B86B-6E44-9B40-E5942A8562E2}">
      <dgm:prSet/>
      <dgm:spPr/>
      <dgm:t>
        <a:bodyPr/>
        <a:lstStyle/>
        <a:p>
          <a:endParaRPr lang="es-ES_tradnl"/>
        </a:p>
      </dgm:t>
    </dgm:pt>
    <dgm:pt modelId="{3734EC78-20C7-9B49-8169-A53634897687}" type="sibTrans" cxnId="{F5E5DA5F-B86B-6E44-9B40-E5942A8562E2}">
      <dgm:prSet/>
      <dgm:spPr/>
      <dgm:t>
        <a:bodyPr/>
        <a:lstStyle/>
        <a:p>
          <a:endParaRPr lang="es-ES_tradnl"/>
        </a:p>
      </dgm:t>
    </dgm:pt>
    <dgm:pt modelId="{FF940E2E-474B-2A4E-B8DF-1F700FF9B9B8}">
      <dgm:prSet phldrT="[Texto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sz="1800" dirty="0" smtClean="0">
              <a:latin typeface="Arial"/>
              <a:cs typeface="Arial"/>
            </a:rPr>
            <a:t>Correo</a:t>
          </a:r>
          <a:endParaRPr lang="es-ES_tradnl" sz="1800" dirty="0">
            <a:latin typeface="Arial"/>
            <a:cs typeface="Arial"/>
          </a:endParaRPr>
        </a:p>
      </dgm:t>
    </dgm:pt>
    <dgm:pt modelId="{B3A55D67-21BF-AB4B-A477-A9BBEF622D63}" type="parTrans" cxnId="{CC6FAD5C-9702-DD41-8088-179711E67B5E}">
      <dgm:prSet/>
      <dgm:spPr/>
      <dgm:t>
        <a:bodyPr/>
        <a:lstStyle/>
        <a:p>
          <a:endParaRPr lang="es-ES_tradnl"/>
        </a:p>
      </dgm:t>
    </dgm:pt>
    <dgm:pt modelId="{9E602588-330D-0340-915E-09B83561464F}" type="sibTrans" cxnId="{CC6FAD5C-9702-DD41-8088-179711E67B5E}">
      <dgm:prSet/>
      <dgm:spPr/>
      <dgm:t>
        <a:bodyPr/>
        <a:lstStyle/>
        <a:p>
          <a:endParaRPr lang="es-ES_tradnl"/>
        </a:p>
      </dgm:t>
    </dgm:pt>
    <dgm:pt modelId="{FF20DC6E-0BF8-EA44-A995-4D44FC9312E2}">
      <dgm:prSet phldrT="[Texto]" custT="1"/>
      <dgm:spPr>
        <a:solidFill>
          <a:srgbClr val="FF0000">
            <a:alpha val="90000"/>
          </a:srgbClr>
        </a:solidFill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sz="2000" b="1" dirty="0" smtClean="0">
              <a:latin typeface="Arial"/>
              <a:cs typeface="Arial"/>
            </a:rPr>
            <a:t>Apps</a:t>
          </a:r>
          <a:endParaRPr lang="es-ES_tradnl" sz="2000" b="1" dirty="0">
            <a:latin typeface="Arial"/>
            <a:cs typeface="Arial"/>
          </a:endParaRPr>
        </a:p>
      </dgm:t>
    </dgm:pt>
    <dgm:pt modelId="{5EDF1BD3-F665-884F-B544-5FEDB1643000}" type="parTrans" cxnId="{0FB3ED56-AF56-5943-8777-BE1F670A0F27}">
      <dgm:prSet/>
      <dgm:spPr/>
      <dgm:t>
        <a:bodyPr/>
        <a:lstStyle/>
        <a:p>
          <a:endParaRPr lang="es-ES_tradnl"/>
        </a:p>
      </dgm:t>
    </dgm:pt>
    <dgm:pt modelId="{0C776498-F82D-1C4D-B768-E630BE09B883}" type="sibTrans" cxnId="{0FB3ED56-AF56-5943-8777-BE1F670A0F27}">
      <dgm:prSet/>
      <dgm:spPr/>
      <dgm:t>
        <a:bodyPr/>
        <a:lstStyle/>
        <a:p>
          <a:endParaRPr lang="es-ES_tradnl"/>
        </a:p>
      </dgm:t>
    </dgm:pt>
    <dgm:pt modelId="{84A521E3-A952-6C4B-837A-2813B4715BCA}">
      <dgm:prSet phldrT="[Texto]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dirty="0" err="1" smtClean="0">
              <a:latin typeface="Arial"/>
              <a:cs typeface="Arial"/>
            </a:rPr>
            <a:t>Growlr</a:t>
          </a:r>
          <a:r>
            <a:rPr lang="es-ES_tradnl" dirty="0" smtClean="0">
              <a:latin typeface="Arial"/>
              <a:cs typeface="Arial"/>
            </a:rPr>
            <a:t>, </a:t>
          </a:r>
          <a:r>
            <a:rPr lang="es-ES_tradnl" dirty="0" err="1" smtClean="0">
              <a:latin typeface="Arial"/>
              <a:cs typeface="Arial"/>
            </a:rPr>
            <a:t>Bakala</a:t>
          </a:r>
          <a:r>
            <a:rPr lang="es-ES_tradnl" dirty="0" smtClean="0">
              <a:latin typeface="Arial"/>
              <a:cs typeface="Arial"/>
            </a:rPr>
            <a:t> </a:t>
          </a:r>
          <a:r>
            <a:rPr lang="es-ES_tradnl" dirty="0" err="1" smtClean="0">
              <a:latin typeface="Arial"/>
              <a:cs typeface="Arial"/>
            </a:rPr>
            <a:t>Planetromeo</a:t>
          </a:r>
          <a:endParaRPr lang="es-ES_tradnl" dirty="0">
            <a:latin typeface="Arial"/>
            <a:cs typeface="Arial"/>
          </a:endParaRPr>
        </a:p>
      </dgm:t>
    </dgm:pt>
    <dgm:pt modelId="{D6E42C80-A90D-F44A-80FC-E123D53EAB30}" type="parTrans" cxnId="{A5C7F140-FC16-D94C-B25C-53895B66F3BE}">
      <dgm:prSet/>
      <dgm:spPr/>
      <dgm:t>
        <a:bodyPr/>
        <a:lstStyle/>
        <a:p>
          <a:endParaRPr lang="es-ES_tradnl"/>
        </a:p>
      </dgm:t>
    </dgm:pt>
    <dgm:pt modelId="{B3ED07A5-E64A-574A-9470-B6B084F456EC}" type="sibTrans" cxnId="{A5C7F140-FC16-D94C-B25C-53895B66F3BE}">
      <dgm:prSet/>
      <dgm:spPr/>
      <dgm:t>
        <a:bodyPr/>
        <a:lstStyle/>
        <a:p>
          <a:endParaRPr lang="es-ES_tradnl"/>
        </a:p>
      </dgm:t>
    </dgm:pt>
    <dgm:pt modelId="{6DE6CEDB-26A0-004B-940D-1CD8EC1AAA0A}">
      <dgm:prSet phldrT="[Texto]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dirty="0" err="1" smtClean="0">
              <a:latin typeface="Arial"/>
              <a:cs typeface="Arial"/>
            </a:rPr>
            <a:t>Scruff,Hornet</a:t>
          </a:r>
          <a:r>
            <a:rPr lang="es-ES_tradnl" dirty="0" smtClean="0">
              <a:latin typeface="Arial"/>
              <a:cs typeface="Arial"/>
            </a:rPr>
            <a:t>, U4Bear</a:t>
          </a:r>
          <a:endParaRPr lang="es-ES_tradnl" dirty="0">
            <a:latin typeface="Arial"/>
            <a:cs typeface="Arial"/>
          </a:endParaRPr>
        </a:p>
      </dgm:t>
    </dgm:pt>
    <dgm:pt modelId="{2AA22C2C-539E-F047-9A4E-29A2D0E73068}" type="parTrans" cxnId="{4899CD8C-BCDE-174F-8E99-66A280B68A62}">
      <dgm:prSet/>
      <dgm:spPr/>
      <dgm:t>
        <a:bodyPr/>
        <a:lstStyle/>
        <a:p>
          <a:endParaRPr lang="es-ES_tradnl"/>
        </a:p>
      </dgm:t>
    </dgm:pt>
    <dgm:pt modelId="{400ADF0C-FAC1-5640-97BF-6FB2C7C98ABB}" type="sibTrans" cxnId="{4899CD8C-BCDE-174F-8E99-66A280B68A62}">
      <dgm:prSet/>
      <dgm:spPr/>
      <dgm:t>
        <a:bodyPr/>
        <a:lstStyle/>
        <a:p>
          <a:endParaRPr lang="es-ES_tradnl"/>
        </a:p>
      </dgm:t>
    </dgm:pt>
    <dgm:pt modelId="{AC32F88B-E7C7-4945-80F0-F5273959AD29}">
      <dgm:prSet phldrT="[Texto]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dirty="0" err="1" smtClean="0">
              <a:latin typeface="Arial"/>
              <a:cs typeface="Arial"/>
            </a:rPr>
            <a:t>Grindr</a:t>
          </a:r>
          <a:endParaRPr lang="es-ES_tradnl" dirty="0">
            <a:latin typeface="Arial"/>
            <a:cs typeface="Arial"/>
          </a:endParaRPr>
        </a:p>
      </dgm:t>
    </dgm:pt>
    <dgm:pt modelId="{9C3D4FAA-5D3D-494E-B9C9-A3320EE742C2}" type="parTrans" cxnId="{C135190E-5BB4-F04C-98D8-BEB99D69FD54}">
      <dgm:prSet/>
      <dgm:spPr/>
      <dgm:t>
        <a:bodyPr/>
        <a:lstStyle/>
        <a:p>
          <a:endParaRPr lang="es-ES_tradnl"/>
        </a:p>
      </dgm:t>
    </dgm:pt>
    <dgm:pt modelId="{0480BE98-490E-794A-8A41-2DE916529516}" type="sibTrans" cxnId="{C135190E-5BB4-F04C-98D8-BEB99D69FD54}">
      <dgm:prSet/>
      <dgm:spPr/>
      <dgm:t>
        <a:bodyPr/>
        <a:lstStyle/>
        <a:p>
          <a:endParaRPr lang="es-ES_tradnl"/>
        </a:p>
      </dgm:t>
    </dgm:pt>
    <dgm:pt modelId="{290E6FC8-31A2-B042-AFB0-EA5DD2AF84FE}">
      <dgm:prSet phldrT="[Texto]" custT="1"/>
      <dgm:spPr>
        <a:solidFill>
          <a:srgbClr val="002060"/>
        </a:solidFill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sz="1800" dirty="0" smtClean="0">
              <a:latin typeface="Arial"/>
              <a:cs typeface="Arial"/>
            </a:rPr>
            <a:t>Chueca</a:t>
          </a:r>
          <a:endParaRPr lang="es-ES_tradnl" sz="1800" dirty="0">
            <a:latin typeface="Arial"/>
            <a:cs typeface="Arial"/>
          </a:endParaRPr>
        </a:p>
      </dgm:t>
    </dgm:pt>
    <dgm:pt modelId="{26A6D0C9-ADC0-A244-B38A-D4ACE9ABA5E9}" type="parTrans" cxnId="{1805CD2D-EA2C-D547-BA52-6605364E4746}">
      <dgm:prSet/>
      <dgm:spPr/>
      <dgm:t>
        <a:bodyPr/>
        <a:lstStyle/>
        <a:p>
          <a:endParaRPr lang="es-ES_tradnl"/>
        </a:p>
      </dgm:t>
    </dgm:pt>
    <dgm:pt modelId="{78C095EC-D684-2945-A850-9DBDAB028DA4}" type="sibTrans" cxnId="{1805CD2D-EA2C-D547-BA52-6605364E4746}">
      <dgm:prSet/>
      <dgm:spPr/>
      <dgm:t>
        <a:bodyPr/>
        <a:lstStyle/>
        <a:p>
          <a:endParaRPr lang="es-ES_tradnl"/>
        </a:p>
      </dgm:t>
    </dgm:pt>
    <dgm:pt modelId="{E41B49DE-CF1F-9A4B-B32B-39262646473F}">
      <dgm:prSet phldrT="[Texto]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  <dgm:t>
        <a:bodyPr/>
        <a:lstStyle/>
        <a:p>
          <a:r>
            <a:rPr lang="es-ES_tradnl" dirty="0" err="1" smtClean="0">
              <a:latin typeface="Arial"/>
              <a:cs typeface="Arial"/>
            </a:rPr>
            <a:t>Wapo</a:t>
          </a:r>
          <a:endParaRPr lang="es-ES_tradnl" dirty="0">
            <a:latin typeface="Arial"/>
            <a:cs typeface="Arial"/>
          </a:endParaRPr>
        </a:p>
      </dgm:t>
    </dgm:pt>
    <dgm:pt modelId="{834A05B8-CD16-B24A-8E2D-241D7E8E38C3}" type="parTrans" cxnId="{77907585-324E-1240-976D-49A76DDB668D}">
      <dgm:prSet/>
      <dgm:spPr/>
      <dgm:t>
        <a:bodyPr/>
        <a:lstStyle/>
        <a:p>
          <a:endParaRPr lang="es-ES_tradnl"/>
        </a:p>
      </dgm:t>
    </dgm:pt>
    <dgm:pt modelId="{D3ED67AD-BC2B-8141-9DDB-23AAEFC1B9C2}" type="sibTrans" cxnId="{77907585-324E-1240-976D-49A76DDB668D}">
      <dgm:prSet/>
      <dgm:spPr/>
      <dgm:t>
        <a:bodyPr/>
        <a:lstStyle/>
        <a:p>
          <a:endParaRPr lang="es-ES_tradnl"/>
        </a:p>
      </dgm:t>
    </dgm:pt>
    <dgm:pt modelId="{34A30222-1FC1-BC41-9734-23A70D637B60}" type="pres">
      <dgm:prSet presAssocID="{7839EC90-E513-574C-A841-584427A11ED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16BCEBB-39F3-A74F-8327-7E63C2D48DDF}" type="pres">
      <dgm:prSet presAssocID="{7839EC90-E513-574C-A841-584427A11EDF}" presName="dummyMaxCanvas" presStyleCnt="0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39D67D38-0010-B44B-8504-35EBF0597B0C}" type="pres">
      <dgm:prSet presAssocID="{7839EC90-E513-574C-A841-584427A11EDF}" presName="parentComposite" presStyleCnt="0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D3728748-45A1-AD48-A3E7-6D8AE5373630}" type="pres">
      <dgm:prSet presAssocID="{7839EC90-E513-574C-A841-584427A11EDF}" presName="parent1" presStyleLbl="alignAccFollowNode1" presStyleIdx="0" presStyleCnt="4" custScaleX="117736" custLinFactNeighborX="1246" custLinFactNeighborY="71724">
        <dgm:presLayoutVars>
          <dgm:chMax val="4"/>
        </dgm:presLayoutVars>
      </dgm:prSet>
      <dgm:spPr/>
      <dgm:t>
        <a:bodyPr/>
        <a:lstStyle/>
        <a:p>
          <a:endParaRPr lang="es-ES_tradnl"/>
        </a:p>
      </dgm:t>
    </dgm:pt>
    <dgm:pt modelId="{1FE3C115-221E-134D-8F9A-726A177BBFD9}" type="pres">
      <dgm:prSet presAssocID="{7839EC90-E513-574C-A841-584427A11EDF}" presName="parent2" presStyleLbl="alignAccFollowNode1" presStyleIdx="1" presStyleCnt="4" custLinFactNeighborY="33537">
        <dgm:presLayoutVars>
          <dgm:chMax val="4"/>
        </dgm:presLayoutVars>
      </dgm:prSet>
      <dgm:spPr/>
      <dgm:t>
        <a:bodyPr/>
        <a:lstStyle/>
        <a:p>
          <a:endParaRPr lang="es-ES_tradnl"/>
        </a:p>
      </dgm:t>
    </dgm:pt>
    <dgm:pt modelId="{8458B0B7-7169-7D4F-974A-730402D7C5FD}" type="pres">
      <dgm:prSet presAssocID="{7839EC90-E513-574C-A841-584427A11EDF}" presName="childrenComposite" presStyleCnt="0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58C03A88-A4DD-4846-A635-6D45215A06CA}" type="pres">
      <dgm:prSet presAssocID="{7839EC90-E513-574C-A841-584427A11EDF}" presName="dummyMaxCanvas_ChildArea" presStyleCnt="0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0948CE33-D6E6-B64E-845D-9FCCE0FE4955}" type="pres">
      <dgm:prSet presAssocID="{7839EC90-E513-574C-A841-584427A11EDF}" presName="fulcrum" presStyleLbl="alignAccFollowNode1" presStyleIdx="2" presStyleCnt="4"/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2F0801E6-43A4-A94C-9ABB-7D057D47A7B8}" type="pres">
      <dgm:prSet presAssocID="{7839EC90-E513-574C-A841-584427A11EDF}" presName="balance_34" presStyleLbl="alignAccFollowNode1" presStyleIdx="3" presStyleCnt="4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prst="angle"/>
          <a:bevelB prst="angle"/>
        </a:sp3d>
      </dgm:spPr>
    </dgm:pt>
    <dgm:pt modelId="{50C4CBCE-6C1B-8C4C-8A0F-ADFED6D03668}" type="pres">
      <dgm:prSet presAssocID="{7839EC90-E513-574C-A841-584427A11EDF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0231062-52A1-3F43-BB24-87C05241CF9A}" type="pres">
      <dgm:prSet presAssocID="{7839EC90-E513-574C-A841-584427A11EDF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0635305-61ED-AF4E-BA14-C72D4D4D830E}" type="pres">
      <dgm:prSet presAssocID="{7839EC90-E513-574C-A841-584427A11EDF}" presName="right_34_3" presStyleLbl="node1" presStyleIdx="2" presStyleCnt="7" custLinFactNeighborX="-1839" custLinFactNeighborY="-354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0848393-FA10-1A4C-B478-7552EB272412}" type="pres">
      <dgm:prSet presAssocID="{7839EC90-E513-574C-A841-584427A11EDF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1FD844A-C98B-9E46-AD84-8FDA793F0E76}" type="pres">
      <dgm:prSet presAssocID="{7839EC90-E513-574C-A841-584427A11EDF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26D4425-07EE-9D48-9420-6C6F9BA5E522}" type="pres">
      <dgm:prSet presAssocID="{7839EC90-E513-574C-A841-584427A11EDF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2CA1D31-88C2-404F-8B47-FCCB0D62EB64}" type="pres">
      <dgm:prSet presAssocID="{7839EC90-E513-574C-A841-584427A11EDF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5C7F140-FC16-D94C-B25C-53895B66F3BE}" srcId="{FF20DC6E-0BF8-EA44-A995-4D44FC9312E2}" destId="{84A521E3-A952-6C4B-837A-2813B4715BCA}" srcOrd="0" destOrd="0" parTransId="{D6E42C80-A90D-F44A-80FC-E123D53EAB30}" sibTransId="{B3ED07A5-E64A-574A-9470-B6B084F456EC}"/>
    <dgm:cxn modelId="{40A2BCCC-E2F9-BD41-8AF9-4D6D1374EB0A}" type="presOf" srcId="{84A521E3-A952-6C4B-837A-2813B4715BCA}" destId="{50C4CBCE-6C1B-8C4C-8A0F-ADFED6D03668}" srcOrd="0" destOrd="0" presId="urn:microsoft.com/office/officeart/2005/8/layout/balance1"/>
    <dgm:cxn modelId="{C135190E-5BB4-F04C-98D8-BEB99D69FD54}" srcId="{FF20DC6E-0BF8-EA44-A995-4D44FC9312E2}" destId="{AC32F88B-E7C7-4945-80F0-F5273959AD29}" srcOrd="2" destOrd="0" parTransId="{9C3D4FAA-5D3D-494E-B9C9-A3320EE742C2}" sibTransId="{0480BE98-490E-794A-8A41-2DE916529516}"/>
    <dgm:cxn modelId="{D6EC030F-CC64-6E42-A5BE-B862C66EB511}" type="presOf" srcId="{FF940E2E-474B-2A4E-B8DF-1F700FF9B9B8}" destId="{526D4425-07EE-9D48-9420-6C6F9BA5E522}" srcOrd="0" destOrd="0" presId="urn:microsoft.com/office/officeart/2005/8/layout/balance1"/>
    <dgm:cxn modelId="{F64747A4-3E2A-D749-8F67-406A9832A454}" type="presOf" srcId="{E41B49DE-CF1F-9A4B-B32B-39262646473F}" destId="{50848393-FA10-1A4C-B478-7552EB272412}" srcOrd="0" destOrd="0" presId="urn:microsoft.com/office/officeart/2005/8/layout/balance1"/>
    <dgm:cxn modelId="{9BF16F56-D0F2-2F42-B9BF-46DFB5876024}" type="presOf" srcId="{AC32F88B-E7C7-4945-80F0-F5273959AD29}" destId="{E0635305-61ED-AF4E-BA14-C72D4D4D830E}" srcOrd="0" destOrd="0" presId="urn:microsoft.com/office/officeart/2005/8/layout/balance1"/>
    <dgm:cxn modelId="{B854315C-51DD-2F4F-8C5D-9090B33739F0}" type="presOf" srcId="{A84F8EB1-24DF-3940-8A58-342EFB002D57}" destId="{D3728748-45A1-AD48-A3E7-6D8AE5373630}" srcOrd="0" destOrd="0" presId="urn:microsoft.com/office/officeart/2005/8/layout/balance1"/>
    <dgm:cxn modelId="{CC6FAD5C-9702-DD41-8088-179711E67B5E}" srcId="{A84F8EB1-24DF-3940-8A58-342EFB002D57}" destId="{FF940E2E-474B-2A4E-B8DF-1F700FF9B9B8}" srcOrd="1" destOrd="0" parTransId="{B3A55D67-21BF-AB4B-A477-A9BBEF622D63}" sibTransId="{9E602588-330D-0340-915E-09B83561464F}"/>
    <dgm:cxn modelId="{1805CD2D-EA2C-D547-BA52-6605364E4746}" srcId="{A84F8EB1-24DF-3940-8A58-342EFB002D57}" destId="{290E6FC8-31A2-B042-AFB0-EA5DD2AF84FE}" srcOrd="2" destOrd="0" parTransId="{26A6D0C9-ADC0-A244-B38A-D4ACE9ABA5E9}" sibTransId="{78C095EC-D684-2945-A850-9DBDAB028DA4}"/>
    <dgm:cxn modelId="{D07A55CF-F277-D24E-96AC-E4E10793DBF0}" type="presOf" srcId="{FF20DC6E-0BF8-EA44-A995-4D44FC9312E2}" destId="{1FE3C115-221E-134D-8F9A-726A177BBFD9}" srcOrd="0" destOrd="0" presId="urn:microsoft.com/office/officeart/2005/8/layout/balance1"/>
    <dgm:cxn modelId="{4899CD8C-BCDE-174F-8E99-66A280B68A62}" srcId="{FF20DC6E-0BF8-EA44-A995-4D44FC9312E2}" destId="{6DE6CEDB-26A0-004B-940D-1CD8EC1AAA0A}" srcOrd="1" destOrd="0" parTransId="{2AA22C2C-539E-F047-9A4E-29A2D0E73068}" sibTransId="{400ADF0C-FAC1-5640-97BF-6FB2C7C98ABB}"/>
    <dgm:cxn modelId="{F5E5DA5F-B86B-6E44-9B40-E5942A8562E2}" srcId="{A84F8EB1-24DF-3940-8A58-342EFB002D57}" destId="{36473956-0867-8349-B64B-852CF42A9BEE}" srcOrd="0" destOrd="0" parTransId="{F62EB987-64A1-F248-9A01-605C56889315}" sibTransId="{3734EC78-20C7-9B49-8169-A53634897687}"/>
    <dgm:cxn modelId="{0FB3ED56-AF56-5943-8777-BE1F670A0F27}" srcId="{7839EC90-E513-574C-A841-584427A11EDF}" destId="{FF20DC6E-0BF8-EA44-A995-4D44FC9312E2}" srcOrd="1" destOrd="0" parTransId="{5EDF1BD3-F665-884F-B544-5FEDB1643000}" sibTransId="{0C776498-F82D-1C4D-B768-E630BE09B883}"/>
    <dgm:cxn modelId="{6819659B-6191-F648-868B-E61FAB3BEA3C}" type="presOf" srcId="{7839EC90-E513-574C-A841-584427A11EDF}" destId="{34A30222-1FC1-BC41-9734-23A70D637B60}" srcOrd="0" destOrd="0" presId="urn:microsoft.com/office/officeart/2005/8/layout/balance1"/>
    <dgm:cxn modelId="{77907585-324E-1240-976D-49A76DDB668D}" srcId="{FF20DC6E-0BF8-EA44-A995-4D44FC9312E2}" destId="{E41B49DE-CF1F-9A4B-B32B-39262646473F}" srcOrd="3" destOrd="0" parTransId="{834A05B8-CD16-B24A-8E2D-241D7E8E38C3}" sibTransId="{D3ED67AD-BC2B-8141-9DDB-23AAEFC1B9C2}"/>
    <dgm:cxn modelId="{B1318948-3AB2-004E-ACE4-C1AC2F8BBACE}" srcId="{7839EC90-E513-574C-A841-584427A11EDF}" destId="{A84F8EB1-24DF-3940-8A58-342EFB002D57}" srcOrd="0" destOrd="0" parTransId="{7D05D7C0-9C67-2B42-AF95-10168BFF8192}" sibTransId="{16825791-C7CE-1A45-96F4-59E1045DB1F2}"/>
    <dgm:cxn modelId="{024A99C3-1250-F744-9211-8701D2B33403}" type="presOf" srcId="{290E6FC8-31A2-B042-AFB0-EA5DD2AF84FE}" destId="{42CA1D31-88C2-404F-8B47-FCCB0D62EB64}" srcOrd="0" destOrd="0" presId="urn:microsoft.com/office/officeart/2005/8/layout/balance1"/>
    <dgm:cxn modelId="{6AEF1CA1-7DC3-6F44-9C36-4E69E4557122}" type="presOf" srcId="{36473956-0867-8349-B64B-852CF42A9BEE}" destId="{D1FD844A-C98B-9E46-AD84-8FDA793F0E76}" srcOrd="0" destOrd="0" presId="urn:microsoft.com/office/officeart/2005/8/layout/balance1"/>
    <dgm:cxn modelId="{1CD68310-026D-2A4B-8208-BA0C1EF9F0F0}" type="presOf" srcId="{6DE6CEDB-26A0-004B-940D-1CD8EC1AAA0A}" destId="{30231062-52A1-3F43-BB24-87C05241CF9A}" srcOrd="0" destOrd="0" presId="urn:microsoft.com/office/officeart/2005/8/layout/balance1"/>
    <dgm:cxn modelId="{69FA6A41-7EA5-3244-9F8B-59B862934FD2}" type="presParOf" srcId="{34A30222-1FC1-BC41-9734-23A70D637B60}" destId="{516BCEBB-39F3-A74F-8327-7E63C2D48DDF}" srcOrd="0" destOrd="0" presId="urn:microsoft.com/office/officeart/2005/8/layout/balance1"/>
    <dgm:cxn modelId="{EE5F246B-F435-3848-8DA4-0A9A9002C759}" type="presParOf" srcId="{34A30222-1FC1-BC41-9734-23A70D637B60}" destId="{39D67D38-0010-B44B-8504-35EBF0597B0C}" srcOrd="1" destOrd="0" presId="urn:microsoft.com/office/officeart/2005/8/layout/balance1"/>
    <dgm:cxn modelId="{41EB9B29-B29B-D340-ADB0-E55F78082626}" type="presParOf" srcId="{39D67D38-0010-B44B-8504-35EBF0597B0C}" destId="{D3728748-45A1-AD48-A3E7-6D8AE5373630}" srcOrd="0" destOrd="0" presId="urn:microsoft.com/office/officeart/2005/8/layout/balance1"/>
    <dgm:cxn modelId="{E8B469B7-E0F9-7A4B-99EE-AB7A56CC9CC2}" type="presParOf" srcId="{39D67D38-0010-B44B-8504-35EBF0597B0C}" destId="{1FE3C115-221E-134D-8F9A-726A177BBFD9}" srcOrd="1" destOrd="0" presId="urn:microsoft.com/office/officeart/2005/8/layout/balance1"/>
    <dgm:cxn modelId="{462950D2-76B8-4F40-A513-C28E8D2B8892}" type="presParOf" srcId="{34A30222-1FC1-BC41-9734-23A70D637B60}" destId="{8458B0B7-7169-7D4F-974A-730402D7C5FD}" srcOrd="2" destOrd="0" presId="urn:microsoft.com/office/officeart/2005/8/layout/balance1"/>
    <dgm:cxn modelId="{FDD91CCD-46EC-AD4C-BC3A-7DF6F568F807}" type="presParOf" srcId="{8458B0B7-7169-7D4F-974A-730402D7C5FD}" destId="{58C03A88-A4DD-4846-A635-6D45215A06CA}" srcOrd="0" destOrd="0" presId="urn:microsoft.com/office/officeart/2005/8/layout/balance1"/>
    <dgm:cxn modelId="{24E67F00-C71B-D647-B3C8-F7825526BB3E}" type="presParOf" srcId="{8458B0B7-7169-7D4F-974A-730402D7C5FD}" destId="{0948CE33-D6E6-B64E-845D-9FCCE0FE4955}" srcOrd="1" destOrd="0" presId="urn:microsoft.com/office/officeart/2005/8/layout/balance1"/>
    <dgm:cxn modelId="{B4023B32-7934-3C4D-B048-A505B2A5CF86}" type="presParOf" srcId="{8458B0B7-7169-7D4F-974A-730402D7C5FD}" destId="{2F0801E6-43A4-A94C-9ABB-7D057D47A7B8}" srcOrd="2" destOrd="0" presId="urn:microsoft.com/office/officeart/2005/8/layout/balance1"/>
    <dgm:cxn modelId="{37F0B7DA-B120-8249-BBDC-AE2D9DCAED5A}" type="presParOf" srcId="{8458B0B7-7169-7D4F-974A-730402D7C5FD}" destId="{50C4CBCE-6C1B-8C4C-8A0F-ADFED6D03668}" srcOrd="3" destOrd="0" presId="urn:microsoft.com/office/officeart/2005/8/layout/balance1"/>
    <dgm:cxn modelId="{401423ED-68FD-C646-BC11-60D78B9AD91E}" type="presParOf" srcId="{8458B0B7-7169-7D4F-974A-730402D7C5FD}" destId="{30231062-52A1-3F43-BB24-87C05241CF9A}" srcOrd="4" destOrd="0" presId="urn:microsoft.com/office/officeart/2005/8/layout/balance1"/>
    <dgm:cxn modelId="{68C41303-EAFC-B342-8495-4D2B4D0E88E7}" type="presParOf" srcId="{8458B0B7-7169-7D4F-974A-730402D7C5FD}" destId="{E0635305-61ED-AF4E-BA14-C72D4D4D830E}" srcOrd="5" destOrd="0" presId="urn:microsoft.com/office/officeart/2005/8/layout/balance1"/>
    <dgm:cxn modelId="{C110154C-04C9-364B-8A4C-ABB9C7375953}" type="presParOf" srcId="{8458B0B7-7169-7D4F-974A-730402D7C5FD}" destId="{50848393-FA10-1A4C-B478-7552EB272412}" srcOrd="6" destOrd="0" presId="urn:microsoft.com/office/officeart/2005/8/layout/balance1"/>
    <dgm:cxn modelId="{5C79DE81-4F4F-4E4C-BA09-B793FE14DBAD}" type="presParOf" srcId="{8458B0B7-7169-7D4F-974A-730402D7C5FD}" destId="{D1FD844A-C98B-9E46-AD84-8FDA793F0E76}" srcOrd="7" destOrd="0" presId="urn:microsoft.com/office/officeart/2005/8/layout/balance1"/>
    <dgm:cxn modelId="{0C3E15B6-A156-764A-9A40-13B635ACF712}" type="presParOf" srcId="{8458B0B7-7169-7D4F-974A-730402D7C5FD}" destId="{526D4425-07EE-9D48-9420-6C6F9BA5E522}" srcOrd="8" destOrd="0" presId="urn:microsoft.com/office/officeart/2005/8/layout/balance1"/>
    <dgm:cxn modelId="{98CC1970-6098-624D-8C27-384BBDD332FE}" type="presParOf" srcId="{8458B0B7-7169-7D4F-974A-730402D7C5FD}" destId="{42CA1D31-88C2-404F-8B47-FCCB0D62EB64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819E3-31B3-2042-8EF1-38312B2CB255}" type="doc">
      <dgm:prSet loTypeId="urn:microsoft.com/office/officeart/2005/8/layout/gear1" loCatId="relationship" qsTypeId="urn:microsoft.com/office/officeart/2005/8/quickstyle/simple4" qsCatId="simple" csTypeId="urn:microsoft.com/office/officeart/2005/8/colors/accent5_4" csCatId="accent5" phldr="1"/>
      <dgm:spPr/>
    </dgm:pt>
    <dgm:pt modelId="{A35FDA4A-6D0A-494D-A8A2-E2C706AA5026}">
      <dgm:prSet phldrT="[Texto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s-ES_tradnl" b="1" dirty="0" smtClean="0">
              <a:solidFill>
                <a:srgbClr val="660066"/>
              </a:solidFill>
            </a:rPr>
            <a:t>CIBER</a:t>
          </a:r>
        </a:p>
        <a:p>
          <a:r>
            <a:rPr lang="es-ES_tradnl" b="1" dirty="0" smtClean="0">
              <a:solidFill>
                <a:srgbClr val="660066"/>
              </a:solidFill>
            </a:rPr>
            <a:t>2017</a:t>
          </a:r>
          <a:endParaRPr lang="es-ES_tradnl" b="1" dirty="0">
            <a:solidFill>
              <a:srgbClr val="660066"/>
            </a:solidFill>
          </a:endParaRPr>
        </a:p>
      </dgm:t>
    </dgm:pt>
    <dgm:pt modelId="{37471AC5-9FDD-084D-B93E-86BB6AC358C9}" type="parTrans" cxnId="{5DC5744E-E31B-B942-A385-77A5AB0C8DD0}">
      <dgm:prSet/>
      <dgm:spPr/>
      <dgm:t>
        <a:bodyPr/>
        <a:lstStyle/>
        <a:p>
          <a:endParaRPr lang="es-ES_tradnl"/>
        </a:p>
      </dgm:t>
    </dgm:pt>
    <dgm:pt modelId="{EBEAA007-FD62-8C4C-B7DD-6F5B58A5996E}" type="sibTrans" cxnId="{5DC5744E-E31B-B942-A385-77A5AB0C8DD0}">
      <dgm:prSet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es-ES_tradnl"/>
        </a:p>
      </dgm:t>
    </dgm:pt>
    <dgm:pt modelId="{00590362-C37E-6E4F-BB29-6F8DFC604380}">
      <dgm:prSet phldrT="[Texto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s-ES_tradnl" b="1" dirty="0" smtClean="0">
              <a:solidFill>
                <a:srgbClr val="0000FF"/>
              </a:solidFill>
            </a:rPr>
            <a:t>CIBER 2016</a:t>
          </a:r>
          <a:endParaRPr lang="es-ES_tradnl" b="1" dirty="0">
            <a:solidFill>
              <a:srgbClr val="0000FF"/>
            </a:solidFill>
          </a:endParaRPr>
        </a:p>
      </dgm:t>
    </dgm:pt>
    <dgm:pt modelId="{E455A76F-E665-FC4E-94A8-F13AB7913B77}" type="parTrans" cxnId="{DA4AF2FD-A954-CC49-8176-0EF588B3EE96}">
      <dgm:prSet/>
      <dgm:spPr/>
      <dgm:t>
        <a:bodyPr/>
        <a:lstStyle/>
        <a:p>
          <a:endParaRPr lang="es-ES_tradnl"/>
        </a:p>
      </dgm:t>
    </dgm:pt>
    <dgm:pt modelId="{49A8BCCB-FC9F-1B43-B3C7-A022AAA98B31}" type="sibTrans" cxnId="{DA4AF2FD-A954-CC49-8176-0EF588B3EE96}">
      <dgm:prSet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es-ES_tradnl"/>
        </a:p>
      </dgm:t>
    </dgm:pt>
    <dgm:pt modelId="{3C2EE16D-E6AC-A04B-97B3-00D1A1E19D34}">
      <dgm:prSet phldrT="[Texto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s-ES_tradnl" b="1" dirty="0" smtClean="0">
              <a:solidFill>
                <a:srgbClr val="0000FF"/>
              </a:solidFill>
            </a:rPr>
            <a:t>CIBER 2015</a:t>
          </a:r>
          <a:endParaRPr lang="es-ES_tradnl" b="1" dirty="0">
            <a:solidFill>
              <a:srgbClr val="0000FF"/>
            </a:solidFill>
          </a:endParaRPr>
        </a:p>
      </dgm:t>
    </dgm:pt>
    <dgm:pt modelId="{D17B58A8-795F-4C41-9C93-0969C79CC6F1}" type="parTrans" cxnId="{54F4EEAF-188D-9546-BFA1-FA2B4A4E11B8}">
      <dgm:prSet/>
      <dgm:spPr/>
      <dgm:t>
        <a:bodyPr/>
        <a:lstStyle/>
        <a:p>
          <a:endParaRPr lang="es-ES_tradnl"/>
        </a:p>
      </dgm:t>
    </dgm:pt>
    <dgm:pt modelId="{BCE27C02-C273-D24B-86A4-F0C621EF13B6}" type="sibTrans" cxnId="{54F4EEAF-188D-9546-BFA1-FA2B4A4E11B8}">
      <dgm:prSet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es-ES_tradnl"/>
        </a:p>
      </dgm:t>
    </dgm:pt>
    <dgm:pt modelId="{BB152650-17A8-8E42-8D3F-3058CF4FC816}" type="pres">
      <dgm:prSet presAssocID="{D46819E3-31B3-2042-8EF1-38312B2CB25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FABAF5-E497-3C46-B23F-690DEF882ED3}" type="pres">
      <dgm:prSet presAssocID="{A35FDA4A-6D0A-494D-A8A2-E2C706AA5026}" presName="gear1" presStyleLbl="node1" presStyleIdx="0" presStyleCnt="3" custLinFactNeighborX="6879" custLinFactNeighborY="-324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26FDEB2-E8A7-E147-845E-32371CFF5A1B}" type="pres">
      <dgm:prSet presAssocID="{A35FDA4A-6D0A-494D-A8A2-E2C706AA5026}" presName="gear1srcNode" presStyleLbl="node1" presStyleIdx="0" presStyleCnt="3"/>
      <dgm:spPr/>
      <dgm:t>
        <a:bodyPr/>
        <a:lstStyle/>
        <a:p>
          <a:endParaRPr lang="es-ES_tradnl"/>
        </a:p>
      </dgm:t>
    </dgm:pt>
    <dgm:pt modelId="{F1550A46-D8EC-2447-9439-028046C18E73}" type="pres">
      <dgm:prSet presAssocID="{A35FDA4A-6D0A-494D-A8A2-E2C706AA5026}" presName="gear1dstNode" presStyleLbl="node1" presStyleIdx="0" presStyleCnt="3"/>
      <dgm:spPr/>
      <dgm:t>
        <a:bodyPr/>
        <a:lstStyle/>
        <a:p>
          <a:endParaRPr lang="es-ES_tradnl"/>
        </a:p>
      </dgm:t>
    </dgm:pt>
    <dgm:pt modelId="{D98B87BB-4B40-AA46-81BD-D9134653F213}" type="pres">
      <dgm:prSet presAssocID="{00590362-C37E-6E4F-BB29-6F8DFC60438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D3A03FD-9FBA-0A46-80CD-12D2D6B99A16}" type="pres">
      <dgm:prSet presAssocID="{00590362-C37E-6E4F-BB29-6F8DFC604380}" presName="gear2srcNode" presStyleLbl="node1" presStyleIdx="1" presStyleCnt="3"/>
      <dgm:spPr/>
      <dgm:t>
        <a:bodyPr/>
        <a:lstStyle/>
        <a:p>
          <a:endParaRPr lang="es-ES_tradnl"/>
        </a:p>
      </dgm:t>
    </dgm:pt>
    <dgm:pt modelId="{C7BD408F-D2B9-DA4E-A21A-3CA16961EED2}" type="pres">
      <dgm:prSet presAssocID="{00590362-C37E-6E4F-BB29-6F8DFC604380}" presName="gear2dstNode" presStyleLbl="node1" presStyleIdx="1" presStyleCnt="3"/>
      <dgm:spPr/>
      <dgm:t>
        <a:bodyPr/>
        <a:lstStyle/>
        <a:p>
          <a:endParaRPr lang="es-ES_tradnl"/>
        </a:p>
      </dgm:t>
    </dgm:pt>
    <dgm:pt modelId="{82C7F01F-A0C0-8D4E-B1A7-96676BA4D36E}" type="pres">
      <dgm:prSet presAssocID="{3C2EE16D-E6AC-A04B-97B3-00D1A1E19D34}" presName="gear3" presStyleLbl="node1" presStyleIdx="2" presStyleCnt="3" custLinFactNeighborX="10527" custLinFactNeighborY="-7328"/>
      <dgm:spPr/>
      <dgm:t>
        <a:bodyPr/>
        <a:lstStyle/>
        <a:p>
          <a:endParaRPr lang="es-ES_tradnl"/>
        </a:p>
      </dgm:t>
    </dgm:pt>
    <dgm:pt modelId="{07E8C485-F954-8A41-BA15-51A298758B96}" type="pres">
      <dgm:prSet presAssocID="{3C2EE16D-E6AC-A04B-97B3-00D1A1E19D3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41D7FA5-03EC-FD4F-BDDC-0068CAEEA480}" type="pres">
      <dgm:prSet presAssocID="{3C2EE16D-E6AC-A04B-97B3-00D1A1E19D34}" presName="gear3srcNode" presStyleLbl="node1" presStyleIdx="2" presStyleCnt="3"/>
      <dgm:spPr/>
      <dgm:t>
        <a:bodyPr/>
        <a:lstStyle/>
        <a:p>
          <a:endParaRPr lang="es-ES_tradnl"/>
        </a:p>
      </dgm:t>
    </dgm:pt>
    <dgm:pt modelId="{0048B2DA-D6CF-C541-BDDD-16B69CD30187}" type="pres">
      <dgm:prSet presAssocID="{3C2EE16D-E6AC-A04B-97B3-00D1A1E19D34}" presName="gear3dstNode" presStyleLbl="node1" presStyleIdx="2" presStyleCnt="3"/>
      <dgm:spPr/>
      <dgm:t>
        <a:bodyPr/>
        <a:lstStyle/>
        <a:p>
          <a:endParaRPr lang="es-ES_tradnl"/>
        </a:p>
      </dgm:t>
    </dgm:pt>
    <dgm:pt modelId="{4C08A862-6F64-A74A-AD5D-AEE0B0C726D6}" type="pres">
      <dgm:prSet presAssocID="{EBEAA007-FD62-8C4C-B7DD-6F5B58A5996E}" presName="connector1" presStyleLbl="sibTrans2D1" presStyleIdx="0" presStyleCnt="3"/>
      <dgm:spPr/>
      <dgm:t>
        <a:bodyPr/>
        <a:lstStyle/>
        <a:p>
          <a:endParaRPr lang="es-ES_tradnl"/>
        </a:p>
      </dgm:t>
    </dgm:pt>
    <dgm:pt modelId="{ADF21301-C152-0A4D-8D8C-6EC7069AAC61}" type="pres">
      <dgm:prSet presAssocID="{49A8BCCB-FC9F-1B43-B3C7-A022AAA98B31}" presName="connector2" presStyleLbl="sibTrans2D1" presStyleIdx="1" presStyleCnt="3"/>
      <dgm:spPr/>
      <dgm:t>
        <a:bodyPr/>
        <a:lstStyle/>
        <a:p>
          <a:endParaRPr lang="es-ES_tradnl"/>
        </a:p>
      </dgm:t>
    </dgm:pt>
    <dgm:pt modelId="{19D43DE9-CDE6-B54F-BA40-52C1FCE097DC}" type="pres">
      <dgm:prSet presAssocID="{BCE27C02-C273-D24B-86A4-F0C621EF13B6}" presName="connector3" presStyleLbl="sibTrans2D1" presStyleIdx="2" presStyleCnt="3"/>
      <dgm:spPr/>
      <dgm:t>
        <a:bodyPr/>
        <a:lstStyle/>
        <a:p>
          <a:endParaRPr lang="es-ES_tradnl"/>
        </a:p>
      </dgm:t>
    </dgm:pt>
  </dgm:ptLst>
  <dgm:cxnLst>
    <dgm:cxn modelId="{54F4EEAF-188D-9546-BFA1-FA2B4A4E11B8}" srcId="{D46819E3-31B3-2042-8EF1-38312B2CB255}" destId="{3C2EE16D-E6AC-A04B-97B3-00D1A1E19D34}" srcOrd="2" destOrd="0" parTransId="{D17B58A8-795F-4C41-9C93-0969C79CC6F1}" sibTransId="{BCE27C02-C273-D24B-86A4-F0C621EF13B6}"/>
    <dgm:cxn modelId="{2260FA30-A586-9A4B-A119-162162908D7D}" type="presOf" srcId="{3C2EE16D-E6AC-A04B-97B3-00D1A1E19D34}" destId="{C41D7FA5-03EC-FD4F-BDDC-0068CAEEA480}" srcOrd="2" destOrd="0" presId="urn:microsoft.com/office/officeart/2005/8/layout/gear1"/>
    <dgm:cxn modelId="{88C0D819-06C1-1349-A15D-A287612D6154}" type="presOf" srcId="{A35FDA4A-6D0A-494D-A8A2-E2C706AA5026}" destId="{E1FABAF5-E497-3C46-B23F-690DEF882ED3}" srcOrd="0" destOrd="0" presId="urn:microsoft.com/office/officeart/2005/8/layout/gear1"/>
    <dgm:cxn modelId="{B48B6F4F-5C20-3840-B680-98341BEA8B9C}" type="presOf" srcId="{49A8BCCB-FC9F-1B43-B3C7-A022AAA98B31}" destId="{ADF21301-C152-0A4D-8D8C-6EC7069AAC61}" srcOrd="0" destOrd="0" presId="urn:microsoft.com/office/officeart/2005/8/layout/gear1"/>
    <dgm:cxn modelId="{450424BE-BAC9-8D4E-AC35-1BBDB13214D0}" type="presOf" srcId="{A35FDA4A-6D0A-494D-A8A2-E2C706AA5026}" destId="{C26FDEB2-E8A7-E147-845E-32371CFF5A1B}" srcOrd="1" destOrd="0" presId="urn:microsoft.com/office/officeart/2005/8/layout/gear1"/>
    <dgm:cxn modelId="{F996DDFF-9117-F44B-B291-68D6F6D121B7}" type="presOf" srcId="{3C2EE16D-E6AC-A04B-97B3-00D1A1E19D34}" destId="{0048B2DA-D6CF-C541-BDDD-16B69CD30187}" srcOrd="3" destOrd="0" presId="urn:microsoft.com/office/officeart/2005/8/layout/gear1"/>
    <dgm:cxn modelId="{0AB05475-C118-4744-A449-212AC4B122E4}" type="presOf" srcId="{3C2EE16D-E6AC-A04B-97B3-00D1A1E19D34}" destId="{82C7F01F-A0C0-8D4E-B1A7-96676BA4D36E}" srcOrd="0" destOrd="0" presId="urn:microsoft.com/office/officeart/2005/8/layout/gear1"/>
    <dgm:cxn modelId="{5DC5744E-E31B-B942-A385-77A5AB0C8DD0}" srcId="{D46819E3-31B3-2042-8EF1-38312B2CB255}" destId="{A35FDA4A-6D0A-494D-A8A2-E2C706AA5026}" srcOrd="0" destOrd="0" parTransId="{37471AC5-9FDD-084D-B93E-86BB6AC358C9}" sibTransId="{EBEAA007-FD62-8C4C-B7DD-6F5B58A5996E}"/>
    <dgm:cxn modelId="{6346EB65-5B13-E44B-9729-7A7193C9CB75}" type="presOf" srcId="{00590362-C37E-6E4F-BB29-6F8DFC604380}" destId="{DD3A03FD-9FBA-0A46-80CD-12D2D6B99A16}" srcOrd="1" destOrd="0" presId="urn:microsoft.com/office/officeart/2005/8/layout/gear1"/>
    <dgm:cxn modelId="{4E81CEF1-0A3F-474E-94C8-A753FFD0FE07}" type="presOf" srcId="{3C2EE16D-E6AC-A04B-97B3-00D1A1E19D34}" destId="{07E8C485-F954-8A41-BA15-51A298758B96}" srcOrd="1" destOrd="0" presId="urn:microsoft.com/office/officeart/2005/8/layout/gear1"/>
    <dgm:cxn modelId="{FAA029B1-A16F-6C4D-AEFB-144C6FCFB1A0}" type="presOf" srcId="{EBEAA007-FD62-8C4C-B7DD-6F5B58A5996E}" destId="{4C08A862-6F64-A74A-AD5D-AEE0B0C726D6}" srcOrd="0" destOrd="0" presId="urn:microsoft.com/office/officeart/2005/8/layout/gear1"/>
    <dgm:cxn modelId="{2C75D67B-437A-724A-BD3A-DE1EA54A79E9}" type="presOf" srcId="{00590362-C37E-6E4F-BB29-6F8DFC604380}" destId="{C7BD408F-D2B9-DA4E-A21A-3CA16961EED2}" srcOrd="2" destOrd="0" presId="urn:microsoft.com/office/officeart/2005/8/layout/gear1"/>
    <dgm:cxn modelId="{71AC7963-9D3F-1B41-81E7-2F729512BBEE}" type="presOf" srcId="{BCE27C02-C273-D24B-86A4-F0C621EF13B6}" destId="{19D43DE9-CDE6-B54F-BA40-52C1FCE097DC}" srcOrd="0" destOrd="0" presId="urn:microsoft.com/office/officeart/2005/8/layout/gear1"/>
    <dgm:cxn modelId="{E7464366-7582-064C-9342-7EBD4F8E1D64}" type="presOf" srcId="{00590362-C37E-6E4F-BB29-6F8DFC604380}" destId="{D98B87BB-4B40-AA46-81BD-D9134653F213}" srcOrd="0" destOrd="0" presId="urn:microsoft.com/office/officeart/2005/8/layout/gear1"/>
    <dgm:cxn modelId="{0CCC16AF-FEF7-1B45-B806-C022EABCFFAD}" type="presOf" srcId="{D46819E3-31B3-2042-8EF1-38312B2CB255}" destId="{BB152650-17A8-8E42-8D3F-3058CF4FC816}" srcOrd="0" destOrd="0" presId="urn:microsoft.com/office/officeart/2005/8/layout/gear1"/>
    <dgm:cxn modelId="{74972FC3-8E55-3845-8957-B0BA201872FF}" type="presOf" srcId="{A35FDA4A-6D0A-494D-A8A2-E2C706AA5026}" destId="{F1550A46-D8EC-2447-9439-028046C18E73}" srcOrd="2" destOrd="0" presId="urn:microsoft.com/office/officeart/2005/8/layout/gear1"/>
    <dgm:cxn modelId="{DA4AF2FD-A954-CC49-8176-0EF588B3EE96}" srcId="{D46819E3-31B3-2042-8EF1-38312B2CB255}" destId="{00590362-C37E-6E4F-BB29-6F8DFC604380}" srcOrd="1" destOrd="0" parTransId="{E455A76F-E665-FC4E-94A8-F13AB7913B77}" sibTransId="{49A8BCCB-FC9F-1B43-B3C7-A022AAA98B31}"/>
    <dgm:cxn modelId="{7C406A60-C38E-4C4C-A44A-FD04D950404B}" type="presParOf" srcId="{BB152650-17A8-8E42-8D3F-3058CF4FC816}" destId="{E1FABAF5-E497-3C46-B23F-690DEF882ED3}" srcOrd="0" destOrd="0" presId="urn:microsoft.com/office/officeart/2005/8/layout/gear1"/>
    <dgm:cxn modelId="{93EC922D-7909-EC43-99BE-95FD049E8867}" type="presParOf" srcId="{BB152650-17A8-8E42-8D3F-3058CF4FC816}" destId="{C26FDEB2-E8A7-E147-845E-32371CFF5A1B}" srcOrd="1" destOrd="0" presId="urn:microsoft.com/office/officeart/2005/8/layout/gear1"/>
    <dgm:cxn modelId="{3C75FD2E-6F50-C945-BAB5-28E39509C2A2}" type="presParOf" srcId="{BB152650-17A8-8E42-8D3F-3058CF4FC816}" destId="{F1550A46-D8EC-2447-9439-028046C18E73}" srcOrd="2" destOrd="0" presId="urn:microsoft.com/office/officeart/2005/8/layout/gear1"/>
    <dgm:cxn modelId="{7B3E6611-8265-0D41-9E7B-BB45AFB4A2AB}" type="presParOf" srcId="{BB152650-17A8-8E42-8D3F-3058CF4FC816}" destId="{D98B87BB-4B40-AA46-81BD-D9134653F213}" srcOrd="3" destOrd="0" presId="urn:microsoft.com/office/officeart/2005/8/layout/gear1"/>
    <dgm:cxn modelId="{3403D8F6-5E4D-A748-B9E9-88D35ABC9715}" type="presParOf" srcId="{BB152650-17A8-8E42-8D3F-3058CF4FC816}" destId="{DD3A03FD-9FBA-0A46-80CD-12D2D6B99A16}" srcOrd="4" destOrd="0" presId="urn:microsoft.com/office/officeart/2005/8/layout/gear1"/>
    <dgm:cxn modelId="{62A2FE72-5565-034B-A45C-664212FCD25E}" type="presParOf" srcId="{BB152650-17A8-8E42-8D3F-3058CF4FC816}" destId="{C7BD408F-D2B9-DA4E-A21A-3CA16961EED2}" srcOrd="5" destOrd="0" presId="urn:microsoft.com/office/officeart/2005/8/layout/gear1"/>
    <dgm:cxn modelId="{9CFC8938-F36A-2145-A91A-A85464C37275}" type="presParOf" srcId="{BB152650-17A8-8E42-8D3F-3058CF4FC816}" destId="{82C7F01F-A0C0-8D4E-B1A7-96676BA4D36E}" srcOrd="6" destOrd="0" presId="urn:microsoft.com/office/officeart/2005/8/layout/gear1"/>
    <dgm:cxn modelId="{A5654930-817B-664F-A35F-6DA3CFF9FB5F}" type="presParOf" srcId="{BB152650-17A8-8E42-8D3F-3058CF4FC816}" destId="{07E8C485-F954-8A41-BA15-51A298758B96}" srcOrd="7" destOrd="0" presId="urn:microsoft.com/office/officeart/2005/8/layout/gear1"/>
    <dgm:cxn modelId="{3C28020B-2589-5D48-B25F-332FC4F7FD1B}" type="presParOf" srcId="{BB152650-17A8-8E42-8D3F-3058CF4FC816}" destId="{C41D7FA5-03EC-FD4F-BDDC-0068CAEEA480}" srcOrd="8" destOrd="0" presId="urn:microsoft.com/office/officeart/2005/8/layout/gear1"/>
    <dgm:cxn modelId="{E54A2B7D-C226-9943-AE69-E942A2E07A88}" type="presParOf" srcId="{BB152650-17A8-8E42-8D3F-3058CF4FC816}" destId="{0048B2DA-D6CF-C541-BDDD-16B69CD30187}" srcOrd="9" destOrd="0" presId="urn:microsoft.com/office/officeart/2005/8/layout/gear1"/>
    <dgm:cxn modelId="{A5966A6B-B8F5-F449-8557-78621E7A64EF}" type="presParOf" srcId="{BB152650-17A8-8E42-8D3F-3058CF4FC816}" destId="{4C08A862-6F64-A74A-AD5D-AEE0B0C726D6}" srcOrd="10" destOrd="0" presId="urn:microsoft.com/office/officeart/2005/8/layout/gear1"/>
    <dgm:cxn modelId="{B3946B38-5B2B-C540-9F71-ED63884430EF}" type="presParOf" srcId="{BB152650-17A8-8E42-8D3F-3058CF4FC816}" destId="{ADF21301-C152-0A4D-8D8C-6EC7069AAC61}" srcOrd="11" destOrd="0" presId="urn:microsoft.com/office/officeart/2005/8/layout/gear1"/>
    <dgm:cxn modelId="{8CFD7732-C8CF-1043-B443-3E3FF7DAC1ED}" type="presParOf" srcId="{BB152650-17A8-8E42-8D3F-3058CF4FC816}" destId="{19D43DE9-CDE6-B54F-BA40-52C1FCE097D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74E7F7-9A53-AB41-9249-A7BD7C55E3A5}" type="doc">
      <dgm:prSet loTypeId="urn:microsoft.com/office/officeart/2005/8/layout/chevron2" loCatId="process" qsTypeId="urn:microsoft.com/office/officeart/2005/8/quickstyle/3D9" qsCatId="3D" csTypeId="urn:microsoft.com/office/officeart/2005/8/colors/accent5_4" csCatId="accent5" phldr="1"/>
      <dgm:spPr/>
      <dgm:t>
        <a:bodyPr/>
        <a:lstStyle/>
        <a:p>
          <a:endParaRPr lang="es-ES_tradnl"/>
        </a:p>
      </dgm:t>
    </dgm:pt>
    <dgm:pt modelId="{6B1AE6AA-B498-484B-A585-635EC2DF58C0}">
      <dgm:prSet phldrT="[Texto]"/>
      <dgm:spPr/>
      <dgm:t>
        <a:bodyPr/>
        <a:lstStyle/>
        <a:p>
          <a:r>
            <a:rPr lang="es-ES_tradnl" b="1" dirty="0" smtClean="0"/>
            <a:t>2015</a:t>
          </a:r>
          <a:endParaRPr lang="es-ES_tradnl" b="1" dirty="0"/>
        </a:p>
      </dgm:t>
    </dgm:pt>
    <dgm:pt modelId="{1E311E0C-034E-4B48-9E38-B80A33C7A220}" type="parTrans" cxnId="{DB9DB708-BB2D-9544-B9F6-BBA29A186B11}">
      <dgm:prSet/>
      <dgm:spPr/>
      <dgm:t>
        <a:bodyPr/>
        <a:lstStyle/>
        <a:p>
          <a:endParaRPr lang="es-ES_tradnl"/>
        </a:p>
      </dgm:t>
    </dgm:pt>
    <dgm:pt modelId="{7A87823B-D16D-3845-A97E-4D84572A11EB}" type="sibTrans" cxnId="{DB9DB708-BB2D-9544-B9F6-BBA29A186B11}">
      <dgm:prSet/>
      <dgm:spPr/>
      <dgm:t>
        <a:bodyPr/>
        <a:lstStyle/>
        <a:p>
          <a:endParaRPr lang="es-ES_tradnl"/>
        </a:p>
      </dgm:t>
    </dgm:pt>
    <dgm:pt modelId="{015DA51C-C01F-3B43-B563-ABEC2C59B8F3}">
      <dgm:prSet phldrT="[Texto]"/>
      <dgm:spPr/>
      <dgm:t>
        <a:bodyPr/>
        <a:lstStyle/>
        <a:p>
          <a:r>
            <a:rPr lang="es-ES_tradnl" b="1" dirty="0" smtClean="0"/>
            <a:t>1208 CONSULTAS</a:t>
          </a:r>
          <a:endParaRPr lang="es-ES_tradnl" b="1" dirty="0"/>
        </a:p>
      </dgm:t>
    </dgm:pt>
    <dgm:pt modelId="{D1F1B8B9-9A87-FD4B-89BE-0BA1D12B7C7D}" type="parTrans" cxnId="{F0D27C3B-0480-2B41-8237-6974C88FCB02}">
      <dgm:prSet/>
      <dgm:spPr/>
      <dgm:t>
        <a:bodyPr/>
        <a:lstStyle/>
        <a:p>
          <a:endParaRPr lang="es-ES_tradnl"/>
        </a:p>
      </dgm:t>
    </dgm:pt>
    <dgm:pt modelId="{CBDCC790-D156-8241-85B7-2326DAC3A910}" type="sibTrans" cxnId="{F0D27C3B-0480-2B41-8237-6974C88FCB02}">
      <dgm:prSet/>
      <dgm:spPr/>
      <dgm:t>
        <a:bodyPr/>
        <a:lstStyle/>
        <a:p>
          <a:endParaRPr lang="es-ES_tradnl"/>
        </a:p>
      </dgm:t>
    </dgm:pt>
    <dgm:pt modelId="{5189F3FD-4C46-844E-8762-E9FCB8398F25}">
      <dgm:prSet phldrT="[Texto]"/>
      <dgm:spPr/>
      <dgm:t>
        <a:bodyPr/>
        <a:lstStyle/>
        <a:p>
          <a:r>
            <a:rPr lang="es-ES_tradnl" b="1" dirty="0" smtClean="0"/>
            <a:t>2016</a:t>
          </a:r>
          <a:endParaRPr lang="es-ES_tradnl" b="1" dirty="0"/>
        </a:p>
      </dgm:t>
    </dgm:pt>
    <dgm:pt modelId="{2BDB7E2E-732A-A743-8D8A-39A69856C7B2}" type="parTrans" cxnId="{50772BBE-0FF2-BC44-92F9-FCDA031C14E1}">
      <dgm:prSet/>
      <dgm:spPr/>
      <dgm:t>
        <a:bodyPr/>
        <a:lstStyle/>
        <a:p>
          <a:endParaRPr lang="es-ES_tradnl"/>
        </a:p>
      </dgm:t>
    </dgm:pt>
    <dgm:pt modelId="{7C3127C9-4CE9-1C48-B334-E1D2C48222BE}" type="sibTrans" cxnId="{50772BBE-0FF2-BC44-92F9-FCDA031C14E1}">
      <dgm:prSet/>
      <dgm:spPr/>
      <dgm:t>
        <a:bodyPr/>
        <a:lstStyle/>
        <a:p>
          <a:endParaRPr lang="es-ES_tradnl"/>
        </a:p>
      </dgm:t>
    </dgm:pt>
    <dgm:pt modelId="{FB97064B-BA43-5E42-81F8-356E24160ED1}">
      <dgm:prSet phldrT="[Texto]"/>
      <dgm:spPr/>
      <dgm:t>
        <a:bodyPr/>
        <a:lstStyle/>
        <a:p>
          <a:endParaRPr lang="es-ES_tradnl" b="1" dirty="0"/>
        </a:p>
      </dgm:t>
    </dgm:pt>
    <dgm:pt modelId="{968DF0C7-7823-734D-8234-6EECF4714EF3}" type="parTrans" cxnId="{070FF66A-667A-8440-B144-846429CAF29D}">
      <dgm:prSet/>
      <dgm:spPr/>
      <dgm:t>
        <a:bodyPr/>
        <a:lstStyle/>
        <a:p>
          <a:endParaRPr lang="es-ES_tradnl"/>
        </a:p>
      </dgm:t>
    </dgm:pt>
    <dgm:pt modelId="{F2DB3472-0F6B-6F4D-9A5F-0A6263A58D36}" type="sibTrans" cxnId="{070FF66A-667A-8440-B144-846429CAF29D}">
      <dgm:prSet/>
      <dgm:spPr/>
      <dgm:t>
        <a:bodyPr/>
        <a:lstStyle/>
        <a:p>
          <a:endParaRPr lang="es-ES_tradnl"/>
        </a:p>
      </dgm:t>
    </dgm:pt>
    <dgm:pt modelId="{8B590C52-8966-4B48-80EE-C5989E42FE1A}">
      <dgm:prSet phldrT="[Texto]"/>
      <dgm:spPr/>
      <dgm:t>
        <a:bodyPr/>
        <a:lstStyle/>
        <a:p>
          <a:r>
            <a:rPr lang="es-ES_tradnl" b="1" dirty="0" smtClean="0"/>
            <a:t>1675 CONSULTAS            </a:t>
          </a:r>
          <a:endParaRPr lang="es-ES_tradnl" b="1" dirty="0"/>
        </a:p>
      </dgm:t>
    </dgm:pt>
    <dgm:pt modelId="{40838087-7B6F-FE46-8848-139B66EA9EF8}" type="parTrans" cxnId="{A39464B7-F475-AE49-AF24-933B237C1338}">
      <dgm:prSet/>
      <dgm:spPr/>
      <dgm:t>
        <a:bodyPr/>
        <a:lstStyle/>
        <a:p>
          <a:endParaRPr lang="es-ES_tradnl"/>
        </a:p>
      </dgm:t>
    </dgm:pt>
    <dgm:pt modelId="{7EA0FE86-1846-BB41-BBA5-F7749E024291}" type="sibTrans" cxnId="{A39464B7-F475-AE49-AF24-933B237C1338}">
      <dgm:prSet/>
      <dgm:spPr/>
      <dgm:t>
        <a:bodyPr/>
        <a:lstStyle/>
        <a:p>
          <a:endParaRPr lang="es-ES_tradnl"/>
        </a:p>
      </dgm:t>
    </dgm:pt>
    <dgm:pt modelId="{59FC3C5E-D7CF-914F-BF07-EFC6AD9C8A55}">
      <dgm:prSet phldrT="[Texto]"/>
      <dgm:spPr/>
      <dgm:t>
        <a:bodyPr/>
        <a:lstStyle/>
        <a:p>
          <a:r>
            <a:rPr lang="es-ES_tradnl" b="1" dirty="0" smtClean="0"/>
            <a:t>1268 (hasta 31/10)</a:t>
          </a:r>
          <a:endParaRPr lang="es-ES_tradnl" b="1" dirty="0"/>
        </a:p>
      </dgm:t>
    </dgm:pt>
    <dgm:pt modelId="{41EB8EA7-C9AC-2944-9463-33962408A2F7}" type="parTrans" cxnId="{1FD17B95-1017-7644-9EEE-7E2463377E3E}">
      <dgm:prSet/>
      <dgm:spPr/>
      <dgm:t>
        <a:bodyPr/>
        <a:lstStyle/>
        <a:p>
          <a:endParaRPr lang="es-ES_tradnl"/>
        </a:p>
      </dgm:t>
    </dgm:pt>
    <dgm:pt modelId="{D427DAFC-A4CA-EB46-8903-A4EA6AE47935}" type="sibTrans" cxnId="{1FD17B95-1017-7644-9EEE-7E2463377E3E}">
      <dgm:prSet/>
      <dgm:spPr/>
      <dgm:t>
        <a:bodyPr/>
        <a:lstStyle/>
        <a:p>
          <a:endParaRPr lang="es-ES_tradnl"/>
        </a:p>
      </dgm:t>
    </dgm:pt>
    <dgm:pt modelId="{0D2DF530-B5BB-AE4D-B548-DFD3E8783600}">
      <dgm:prSet phldrT="[Texto]"/>
      <dgm:spPr/>
      <dgm:t>
        <a:bodyPr/>
        <a:lstStyle/>
        <a:p>
          <a:r>
            <a:rPr lang="es-ES_tradnl" b="1" smtClean="0"/>
            <a:t>CIBEREDUCADOR</a:t>
          </a:r>
          <a:endParaRPr lang="es-ES_tradnl" b="1" dirty="0"/>
        </a:p>
      </dgm:t>
    </dgm:pt>
    <dgm:pt modelId="{2E3448C2-06AE-7D4E-AAB8-FDB50F510FFA}" type="sibTrans" cxnId="{20D1F074-E472-A945-8322-5E8AF52F2210}">
      <dgm:prSet/>
      <dgm:spPr/>
      <dgm:t>
        <a:bodyPr/>
        <a:lstStyle/>
        <a:p>
          <a:endParaRPr lang="es-ES_tradnl"/>
        </a:p>
      </dgm:t>
    </dgm:pt>
    <dgm:pt modelId="{F354B35D-496C-E343-A7BF-9F38A91EA9DF}" type="parTrans" cxnId="{20D1F074-E472-A945-8322-5E8AF52F2210}">
      <dgm:prSet/>
      <dgm:spPr/>
      <dgm:t>
        <a:bodyPr/>
        <a:lstStyle/>
        <a:p>
          <a:endParaRPr lang="es-ES_tradnl"/>
        </a:p>
      </dgm:t>
    </dgm:pt>
    <dgm:pt modelId="{C6FBD98B-1A0D-6342-BAEA-1C19D12F6662}">
      <dgm:prSet phldrT="[Texto]"/>
      <dgm:spPr/>
      <dgm:t>
        <a:bodyPr/>
        <a:lstStyle/>
        <a:p>
          <a:r>
            <a:rPr lang="es-ES_tradnl" b="1" dirty="0" smtClean="0"/>
            <a:t>2017</a:t>
          </a:r>
          <a:endParaRPr lang="es-ES_tradnl" b="1" dirty="0"/>
        </a:p>
      </dgm:t>
    </dgm:pt>
    <dgm:pt modelId="{005E059A-2AD5-FD44-BAB0-30DB2EA36610}" type="sibTrans" cxnId="{1BD94419-0DBC-7046-A9EB-C77FA1013D2B}">
      <dgm:prSet/>
      <dgm:spPr/>
      <dgm:t>
        <a:bodyPr/>
        <a:lstStyle/>
        <a:p>
          <a:endParaRPr lang="es-ES_tradnl"/>
        </a:p>
      </dgm:t>
    </dgm:pt>
    <dgm:pt modelId="{517C07F9-E241-6046-B101-45FC8D8C84EF}" type="parTrans" cxnId="{1BD94419-0DBC-7046-A9EB-C77FA1013D2B}">
      <dgm:prSet/>
      <dgm:spPr/>
      <dgm:t>
        <a:bodyPr/>
        <a:lstStyle/>
        <a:p>
          <a:endParaRPr lang="es-ES_tradnl"/>
        </a:p>
      </dgm:t>
    </dgm:pt>
    <dgm:pt modelId="{A20930EB-005C-6F4D-BBAD-3F5823AE9EB1}" type="pres">
      <dgm:prSet presAssocID="{B674E7F7-9A53-AB41-9249-A7BD7C55E3A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1A7AB6E0-2DC4-2B45-AD1A-D3ADEF270987}" type="pres">
      <dgm:prSet presAssocID="{6B1AE6AA-B498-484B-A585-635EC2DF58C0}" presName="composite" presStyleCnt="0"/>
      <dgm:spPr/>
    </dgm:pt>
    <dgm:pt modelId="{D64276DC-BB77-234E-A8B0-5DA3C68C891C}" type="pres">
      <dgm:prSet presAssocID="{6B1AE6AA-B498-484B-A585-635EC2DF58C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0CF7AB9-4663-6B4E-A75F-2E1AE7A9C4AD}" type="pres">
      <dgm:prSet presAssocID="{6B1AE6AA-B498-484B-A585-635EC2DF58C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61ACF51-5FD0-9B4D-B758-0BEDA32E5574}" type="pres">
      <dgm:prSet presAssocID="{7A87823B-D16D-3845-A97E-4D84572A11EB}" presName="sp" presStyleCnt="0"/>
      <dgm:spPr/>
    </dgm:pt>
    <dgm:pt modelId="{9590610B-49D0-BA45-B098-1A0D25500441}" type="pres">
      <dgm:prSet presAssocID="{5189F3FD-4C46-844E-8762-E9FCB8398F25}" presName="composite" presStyleCnt="0"/>
      <dgm:spPr/>
    </dgm:pt>
    <dgm:pt modelId="{F2574590-DD30-3243-9BE2-158E362C7ED7}" type="pres">
      <dgm:prSet presAssocID="{5189F3FD-4C46-844E-8762-E9FCB8398F2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8427FB1-0F35-FA4B-B2CF-5B4D3120C872}" type="pres">
      <dgm:prSet presAssocID="{5189F3FD-4C46-844E-8762-E9FCB8398F2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C710891-516D-7342-AF9B-B6F3068162EA}" type="pres">
      <dgm:prSet presAssocID="{7C3127C9-4CE9-1C48-B334-E1D2C48222BE}" presName="sp" presStyleCnt="0"/>
      <dgm:spPr/>
    </dgm:pt>
    <dgm:pt modelId="{F8792FEF-9964-3A41-9C7D-86F37F289020}" type="pres">
      <dgm:prSet presAssocID="{C6FBD98B-1A0D-6342-BAEA-1C19D12F6662}" presName="composite" presStyleCnt="0"/>
      <dgm:spPr/>
    </dgm:pt>
    <dgm:pt modelId="{CB8E8CD4-6549-3441-AF36-A325C34E6603}" type="pres">
      <dgm:prSet presAssocID="{C6FBD98B-1A0D-6342-BAEA-1C19D12F6662}" presName="parentText" presStyleLbl="alignNode1" presStyleIdx="2" presStyleCnt="3" custLinFactNeighborX="0" custLinFactNeighborY="408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EEC4326-AB44-B549-AFBE-239839A5922C}" type="pres">
      <dgm:prSet presAssocID="{C6FBD98B-1A0D-6342-BAEA-1C19D12F666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20D1F074-E472-A945-8322-5E8AF52F2210}" srcId="{C6FBD98B-1A0D-6342-BAEA-1C19D12F6662}" destId="{0D2DF530-B5BB-AE4D-B548-DFD3E8783600}" srcOrd="0" destOrd="0" parTransId="{F354B35D-496C-E343-A7BF-9F38A91EA9DF}" sibTransId="{2E3448C2-06AE-7D4E-AAB8-FDB50F510FFA}"/>
    <dgm:cxn modelId="{A39464B7-F475-AE49-AF24-933B237C1338}" srcId="{5189F3FD-4C46-844E-8762-E9FCB8398F25}" destId="{8B590C52-8966-4B48-80EE-C5989E42FE1A}" srcOrd="1" destOrd="0" parTransId="{40838087-7B6F-FE46-8848-139B66EA9EF8}" sibTransId="{7EA0FE86-1846-BB41-BBA5-F7749E024291}"/>
    <dgm:cxn modelId="{B12E32D9-682A-4F45-A2AA-6C9D879D856C}" type="presOf" srcId="{6B1AE6AA-B498-484B-A585-635EC2DF58C0}" destId="{D64276DC-BB77-234E-A8B0-5DA3C68C891C}" srcOrd="0" destOrd="0" presId="urn:microsoft.com/office/officeart/2005/8/layout/chevron2"/>
    <dgm:cxn modelId="{070FF66A-667A-8440-B144-846429CAF29D}" srcId="{5189F3FD-4C46-844E-8762-E9FCB8398F25}" destId="{FB97064B-BA43-5E42-81F8-356E24160ED1}" srcOrd="0" destOrd="0" parTransId="{968DF0C7-7823-734D-8234-6EECF4714EF3}" sibTransId="{F2DB3472-0F6B-6F4D-9A5F-0A6263A58D36}"/>
    <dgm:cxn modelId="{21F5A65F-75B4-114F-8DE6-537E38F2ED59}" type="presOf" srcId="{59FC3C5E-D7CF-914F-BF07-EFC6AD9C8A55}" destId="{2EEC4326-AB44-B549-AFBE-239839A5922C}" srcOrd="0" destOrd="1" presId="urn:microsoft.com/office/officeart/2005/8/layout/chevron2"/>
    <dgm:cxn modelId="{6EDBBC82-2551-454D-8991-E00A1F23F70F}" type="presOf" srcId="{FB97064B-BA43-5E42-81F8-356E24160ED1}" destId="{68427FB1-0F35-FA4B-B2CF-5B4D3120C872}" srcOrd="0" destOrd="0" presId="urn:microsoft.com/office/officeart/2005/8/layout/chevron2"/>
    <dgm:cxn modelId="{C85681EA-DB0E-284D-AE63-F79238F335B2}" type="presOf" srcId="{C6FBD98B-1A0D-6342-BAEA-1C19D12F6662}" destId="{CB8E8CD4-6549-3441-AF36-A325C34E6603}" srcOrd="0" destOrd="0" presId="urn:microsoft.com/office/officeart/2005/8/layout/chevron2"/>
    <dgm:cxn modelId="{46B757B8-1D51-1C40-BF6A-7EE03DB9562D}" type="presOf" srcId="{8B590C52-8966-4B48-80EE-C5989E42FE1A}" destId="{68427FB1-0F35-FA4B-B2CF-5B4D3120C872}" srcOrd="0" destOrd="1" presId="urn:microsoft.com/office/officeart/2005/8/layout/chevron2"/>
    <dgm:cxn modelId="{1FD17B95-1017-7644-9EEE-7E2463377E3E}" srcId="{C6FBD98B-1A0D-6342-BAEA-1C19D12F6662}" destId="{59FC3C5E-D7CF-914F-BF07-EFC6AD9C8A55}" srcOrd="1" destOrd="0" parTransId="{41EB8EA7-C9AC-2944-9463-33962408A2F7}" sibTransId="{D427DAFC-A4CA-EB46-8903-A4EA6AE47935}"/>
    <dgm:cxn modelId="{F0D27C3B-0480-2B41-8237-6974C88FCB02}" srcId="{6B1AE6AA-B498-484B-A585-635EC2DF58C0}" destId="{015DA51C-C01F-3B43-B563-ABEC2C59B8F3}" srcOrd="0" destOrd="0" parTransId="{D1F1B8B9-9A87-FD4B-89BE-0BA1D12B7C7D}" sibTransId="{CBDCC790-D156-8241-85B7-2326DAC3A910}"/>
    <dgm:cxn modelId="{DB9DB708-BB2D-9544-B9F6-BBA29A186B11}" srcId="{B674E7F7-9A53-AB41-9249-A7BD7C55E3A5}" destId="{6B1AE6AA-B498-484B-A585-635EC2DF58C0}" srcOrd="0" destOrd="0" parTransId="{1E311E0C-034E-4B48-9E38-B80A33C7A220}" sibTransId="{7A87823B-D16D-3845-A97E-4D84572A11EB}"/>
    <dgm:cxn modelId="{23B89A5A-FB2F-8744-877C-623D1C41ED5B}" type="presOf" srcId="{5189F3FD-4C46-844E-8762-E9FCB8398F25}" destId="{F2574590-DD30-3243-9BE2-158E362C7ED7}" srcOrd="0" destOrd="0" presId="urn:microsoft.com/office/officeart/2005/8/layout/chevron2"/>
    <dgm:cxn modelId="{1BD94419-0DBC-7046-A9EB-C77FA1013D2B}" srcId="{B674E7F7-9A53-AB41-9249-A7BD7C55E3A5}" destId="{C6FBD98B-1A0D-6342-BAEA-1C19D12F6662}" srcOrd="2" destOrd="0" parTransId="{517C07F9-E241-6046-B101-45FC8D8C84EF}" sibTransId="{005E059A-2AD5-FD44-BAB0-30DB2EA36610}"/>
    <dgm:cxn modelId="{50772BBE-0FF2-BC44-92F9-FCDA031C14E1}" srcId="{B674E7F7-9A53-AB41-9249-A7BD7C55E3A5}" destId="{5189F3FD-4C46-844E-8762-E9FCB8398F25}" srcOrd="1" destOrd="0" parTransId="{2BDB7E2E-732A-A743-8D8A-39A69856C7B2}" sibTransId="{7C3127C9-4CE9-1C48-B334-E1D2C48222BE}"/>
    <dgm:cxn modelId="{76052D8A-2745-3646-88E8-52CD7E86F90D}" type="presOf" srcId="{B674E7F7-9A53-AB41-9249-A7BD7C55E3A5}" destId="{A20930EB-005C-6F4D-BBAD-3F5823AE9EB1}" srcOrd="0" destOrd="0" presId="urn:microsoft.com/office/officeart/2005/8/layout/chevron2"/>
    <dgm:cxn modelId="{36D69EB6-2183-2641-A8C4-DC79EBE0BBEC}" type="presOf" srcId="{0D2DF530-B5BB-AE4D-B548-DFD3E8783600}" destId="{2EEC4326-AB44-B549-AFBE-239839A5922C}" srcOrd="0" destOrd="0" presId="urn:microsoft.com/office/officeart/2005/8/layout/chevron2"/>
    <dgm:cxn modelId="{4DAF659C-02A6-4D20-9C0F-7DD3A08338FE}" type="presOf" srcId="{015DA51C-C01F-3B43-B563-ABEC2C59B8F3}" destId="{C0CF7AB9-4663-6B4E-A75F-2E1AE7A9C4AD}" srcOrd="0" destOrd="0" presId="urn:microsoft.com/office/officeart/2005/8/layout/chevron2"/>
    <dgm:cxn modelId="{5CD97E24-E591-F14B-9F2B-FF2A583256AB}" type="presParOf" srcId="{A20930EB-005C-6F4D-BBAD-3F5823AE9EB1}" destId="{1A7AB6E0-2DC4-2B45-AD1A-D3ADEF270987}" srcOrd="0" destOrd="0" presId="urn:microsoft.com/office/officeart/2005/8/layout/chevron2"/>
    <dgm:cxn modelId="{9ECF099A-B94A-A948-8882-2D8700B64755}" type="presParOf" srcId="{1A7AB6E0-2DC4-2B45-AD1A-D3ADEF270987}" destId="{D64276DC-BB77-234E-A8B0-5DA3C68C891C}" srcOrd="0" destOrd="0" presId="urn:microsoft.com/office/officeart/2005/8/layout/chevron2"/>
    <dgm:cxn modelId="{2043D55D-ADF2-7843-8B8C-013A1037F976}" type="presParOf" srcId="{1A7AB6E0-2DC4-2B45-AD1A-D3ADEF270987}" destId="{C0CF7AB9-4663-6B4E-A75F-2E1AE7A9C4AD}" srcOrd="1" destOrd="0" presId="urn:microsoft.com/office/officeart/2005/8/layout/chevron2"/>
    <dgm:cxn modelId="{8E669B89-8D7E-3645-9CA7-430F55470B91}" type="presParOf" srcId="{A20930EB-005C-6F4D-BBAD-3F5823AE9EB1}" destId="{F61ACF51-5FD0-9B4D-B758-0BEDA32E5574}" srcOrd="1" destOrd="0" presId="urn:microsoft.com/office/officeart/2005/8/layout/chevron2"/>
    <dgm:cxn modelId="{275D3037-4DF7-094A-8407-7736EDF21D22}" type="presParOf" srcId="{A20930EB-005C-6F4D-BBAD-3F5823AE9EB1}" destId="{9590610B-49D0-BA45-B098-1A0D25500441}" srcOrd="2" destOrd="0" presId="urn:microsoft.com/office/officeart/2005/8/layout/chevron2"/>
    <dgm:cxn modelId="{712B5003-7A73-2A46-91D3-EA554464695B}" type="presParOf" srcId="{9590610B-49D0-BA45-B098-1A0D25500441}" destId="{F2574590-DD30-3243-9BE2-158E362C7ED7}" srcOrd="0" destOrd="0" presId="urn:microsoft.com/office/officeart/2005/8/layout/chevron2"/>
    <dgm:cxn modelId="{307F1A14-AC41-CC4F-9ED0-6D4A23E769D4}" type="presParOf" srcId="{9590610B-49D0-BA45-B098-1A0D25500441}" destId="{68427FB1-0F35-FA4B-B2CF-5B4D3120C872}" srcOrd="1" destOrd="0" presId="urn:microsoft.com/office/officeart/2005/8/layout/chevron2"/>
    <dgm:cxn modelId="{1A1B64CE-FA37-414B-96A4-84F99ED0CA14}" type="presParOf" srcId="{A20930EB-005C-6F4D-BBAD-3F5823AE9EB1}" destId="{AC710891-516D-7342-AF9B-B6F3068162EA}" srcOrd="3" destOrd="0" presId="urn:microsoft.com/office/officeart/2005/8/layout/chevron2"/>
    <dgm:cxn modelId="{6679492A-3274-2E41-B203-FD0DC9A5DDBC}" type="presParOf" srcId="{A20930EB-005C-6F4D-BBAD-3F5823AE9EB1}" destId="{F8792FEF-9964-3A41-9C7D-86F37F289020}" srcOrd="4" destOrd="0" presId="urn:microsoft.com/office/officeart/2005/8/layout/chevron2"/>
    <dgm:cxn modelId="{D93F035D-9C5B-CF4E-A3A4-6DCAD0299813}" type="presParOf" srcId="{F8792FEF-9964-3A41-9C7D-86F37F289020}" destId="{CB8E8CD4-6549-3441-AF36-A325C34E6603}" srcOrd="0" destOrd="0" presId="urn:microsoft.com/office/officeart/2005/8/layout/chevron2"/>
    <dgm:cxn modelId="{461E9717-1A1F-BA4F-877A-4FE85D7F34D1}" type="presParOf" srcId="{F8792FEF-9964-3A41-9C7D-86F37F289020}" destId="{2EEC4326-AB44-B549-AFBE-239839A592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28748-45A1-AD48-A3E7-6D8AE5373630}">
      <dsp:nvSpPr>
        <dsp:cNvPr id="0" name=""/>
        <dsp:cNvSpPr/>
      </dsp:nvSpPr>
      <dsp:spPr>
        <a:xfrm>
          <a:off x="1210725" y="702784"/>
          <a:ext cx="2076534" cy="979845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latin typeface="Arial"/>
              <a:cs typeface="Arial"/>
            </a:rPr>
            <a:t>Webs</a:t>
          </a:r>
          <a:endParaRPr lang="es-ES_tradnl" sz="1800" b="1" kern="1200" dirty="0">
            <a:latin typeface="Arial"/>
            <a:cs typeface="Arial"/>
          </a:endParaRPr>
        </a:p>
      </dsp:txBody>
      <dsp:txXfrm>
        <a:off x="1239424" y="731483"/>
        <a:ext cx="2019136" cy="922447"/>
      </dsp:txXfrm>
    </dsp:sp>
    <dsp:sp modelId="{1FE3C115-221E-134D-8F9A-726A177BBFD9}">
      <dsp:nvSpPr>
        <dsp:cNvPr id="0" name=""/>
        <dsp:cNvSpPr/>
      </dsp:nvSpPr>
      <dsp:spPr>
        <a:xfrm>
          <a:off x="3892752" y="328610"/>
          <a:ext cx="1763721" cy="979845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>
              <a:latin typeface="Arial"/>
              <a:cs typeface="Arial"/>
            </a:rPr>
            <a:t>Apps</a:t>
          </a:r>
          <a:endParaRPr lang="es-ES_tradnl" sz="2000" b="1" kern="1200" dirty="0">
            <a:latin typeface="Arial"/>
            <a:cs typeface="Arial"/>
          </a:endParaRPr>
        </a:p>
      </dsp:txBody>
      <dsp:txXfrm>
        <a:off x="3921451" y="357309"/>
        <a:ext cx="1706323" cy="922447"/>
      </dsp:txXfrm>
    </dsp:sp>
    <dsp:sp modelId="{0948CE33-D6E6-B64E-845D-9FCCE0FE4955}">
      <dsp:nvSpPr>
        <dsp:cNvPr id="0" name=""/>
        <dsp:cNvSpPr/>
      </dsp:nvSpPr>
      <dsp:spPr>
        <a:xfrm>
          <a:off x="3055169" y="4164341"/>
          <a:ext cx="734883" cy="734883"/>
        </a:xfrm>
        <a:prstGeom prst="triangle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801E6-43A4-A94C-9ABB-7D057D47A7B8}">
      <dsp:nvSpPr>
        <dsp:cNvPr id="0" name=""/>
        <dsp:cNvSpPr/>
      </dsp:nvSpPr>
      <dsp:spPr>
        <a:xfrm rot="240000">
          <a:off x="1217286" y="3849435"/>
          <a:ext cx="4410649" cy="308422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4CBCE-6C1B-8C4C-8A0F-ADFED6D03668}">
      <dsp:nvSpPr>
        <dsp:cNvPr id="0" name=""/>
        <dsp:cNvSpPr/>
      </dsp:nvSpPr>
      <dsp:spPr>
        <a:xfrm rot="240000">
          <a:off x="3870244" y="3293800"/>
          <a:ext cx="1750315" cy="60446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err="1" smtClean="0">
              <a:latin typeface="Arial"/>
              <a:cs typeface="Arial"/>
            </a:rPr>
            <a:t>Growlr</a:t>
          </a:r>
          <a:r>
            <a:rPr lang="es-ES_tradnl" sz="1600" kern="1200" dirty="0" smtClean="0">
              <a:latin typeface="Arial"/>
              <a:cs typeface="Arial"/>
            </a:rPr>
            <a:t>, </a:t>
          </a:r>
          <a:r>
            <a:rPr lang="es-ES_tradnl" sz="1600" kern="1200" dirty="0" err="1" smtClean="0">
              <a:latin typeface="Arial"/>
              <a:cs typeface="Arial"/>
            </a:rPr>
            <a:t>Bakala</a:t>
          </a:r>
          <a:r>
            <a:rPr lang="es-ES_tradnl" sz="1600" kern="1200" dirty="0" smtClean="0">
              <a:latin typeface="Arial"/>
              <a:cs typeface="Arial"/>
            </a:rPr>
            <a:t> </a:t>
          </a:r>
          <a:r>
            <a:rPr lang="es-ES_tradnl" sz="1600" kern="1200" dirty="0" err="1" smtClean="0">
              <a:latin typeface="Arial"/>
              <a:cs typeface="Arial"/>
            </a:rPr>
            <a:t>Planetromeo</a:t>
          </a:r>
          <a:endParaRPr lang="es-ES_tradnl" sz="1600" kern="1200" dirty="0">
            <a:latin typeface="Arial"/>
            <a:cs typeface="Arial"/>
          </a:endParaRPr>
        </a:p>
      </dsp:txBody>
      <dsp:txXfrm>
        <a:off x="3899751" y="3323307"/>
        <a:ext cx="1691301" cy="545447"/>
      </dsp:txXfrm>
    </dsp:sp>
    <dsp:sp modelId="{30231062-52A1-3F43-BB24-87C05241CF9A}">
      <dsp:nvSpPr>
        <dsp:cNvPr id="0" name=""/>
        <dsp:cNvSpPr/>
      </dsp:nvSpPr>
      <dsp:spPr>
        <a:xfrm rot="240000">
          <a:off x="3919236" y="2647102"/>
          <a:ext cx="1750315" cy="604461"/>
        </a:xfrm>
        <a:prstGeom prst="roundRect">
          <a:avLst/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err="1" smtClean="0">
              <a:latin typeface="Arial"/>
              <a:cs typeface="Arial"/>
            </a:rPr>
            <a:t>Scruff,Hornet</a:t>
          </a:r>
          <a:r>
            <a:rPr lang="es-ES_tradnl" sz="1600" kern="1200" dirty="0" smtClean="0">
              <a:latin typeface="Arial"/>
              <a:cs typeface="Arial"/>
            </a:rPr>
            <a:t>, U4Bear</a:t>
          </a:r>
          <a:endParaRPr lang="es-ES_tradnl" sz="1600" kern="1200" dirty="0">
            <a:latin typeface="Arial"/>
            <a:cs typeface="Arial"/>
          </a:endParaRPr>
        </a:p>
      </dsp:txBody>
      <dsp:txXfrm>
        <a:off x="3948743" y="2676609"/>
        <a:ext cx="1691301" cy="545447"/>
      </dsp:txXfrm>
    </dsp:sp>
    <dsp:sp modelId="{E0635305-61ED-AF4E-BA14-C72D4D4D830E}">
      <dsp:nvSpPr>
        <dsp:cNvPr id="0" name=""/>
        <dsp:cNvSpPr/>
      </dsp:nvSpPr>
      <dsp:spPr>
        <a:xfrm rot="240000">
          <a:off x="3935343" y="1974671"/>
          <a:ext cx="1750315" cy="604461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err="1" smtClean="0">
              <a:latin typeface="Arial"/>
              <a:cs typeface="Arial"/>
            </a:rPr>
            <a:t>Grindr</a:t>
          </a:r>
          <a:endParaRPr lang="es-ES_tradnl" sz="1600" kern="1200" dirty="0">
            <a:latin typeface="Arial"/>
            <a:cs typeface="Arial"/>
          </a:endParaRPr>
        </a:p>
      </dsp:txBody>
      <dsp:txXfrm>
        <a:off x="3964850" y="2004178"/>
        <a:ext cx="1691301" cy="545447"/>
      </dsp:txXfrm>
    </dsp:sp>
    <dsp:sp modelId="{50848393-FA10-1A4C-B478-7552EB272412}">
      <dsp:nvSpPr>
        <dsp:cNvPr id="0" name=""/>
        <dsp:cNvSpPr/>
      </dsp:nvSpPr>
      <dsp:spPr>
        <a:xfrm rot="240000">
          <a:off x="4017221" y="1353707"/>
          <a:ext cx="1750315" cy="604461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err="1" smtClean="0">
              <a:latin typeface="Arial"/>
              <a:cs typeface="Arial"/>
            </a:rPr>
            <a:t>Wapo</a:t>
          </a:r>
          <a:endParaRPr lang="es-ES_tradnl" sz="1600" kern="1200" dirty="0">
            <a:latin typeface="Arial"/>
            <a:cs typeface="Arial"/>
          </a:endParaRPr>
        </a:p>
      </dsp:txBody>
      <dsp:txXfrm>
        <a:off x="4046728" y="1383214"/>
        <a:ext cx="1691301" cy="545447"/>
      </dsp:txXfrm>
    </dsp:sp>
    <dsp:sp modelId="{D1FD844A-C98B-9E46-AD84-8FDA793F0E76}">
      <dsp:nvSpPr>
        <dsp:cNvPr id="0" name=""/>
        <dsp:cNvSpPr/>
      </dsp:nvSpPr>
      <dsp:spPr>
        <a:xfrm rot="240000">
          <a:off x="1322647" y="3117428"/>
          <a:ext cx="1750315" cy="604461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Arial"/>
              <a:cs typeface="Arial"/>
            </a:rPr>
            <a:t>Webs contacto</a:t>
          </a:r>
          <a:endParaRPr lang="es-ES_tradnl" sz="1800" kern="1200" dirty="0">
            <a:latin typeface="Arial"/>
            <a:cs typeface="Arial"/>
          </a:endParaRPr>
        </a:p>
      </dsp:txBody>
      <dsp:txXfrm>
        <a:off x="1352154" y="3146935"/>
        <a:ext cx="1691301" cy="545447"/>
      </dsp:txXfrm>
    </dsp:sp>
    <dsp:sp modelId="{526D4425-07EE-9D48-9420-6C6F9BA5E522}">
      <dsp:nvSpPr>
        <dsp:cNvPr id="0" name=""/>
        <dsp:cNvSpPr/>
      </dsp:nvSpPr>
      <dsp:spPr>
        <a:xfrm rot="240000">
          <a:off x="1371639" y="2470730"/>
          <a:ext cx="1750315" cy="604461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Arial"/>
              <a:cs typeface="Arial"/>
            </a:rPr>
            <a:t>Correo</a:t>
          </a:r>
          <a:endParaRPr lang="es-ES_tradnl" sz="1800" kern="1200" dirty="0">
            <a:latin typeface="Arial"/>
            <a:cs typeface="Arial"/>
          </a:endParaRPr>
        </a:p>
      </dsp:txBody>
      <dsp:txXfrm>
        <a:off x="1401146" y="2500237"/>
        <a:ext cx="1691301" cy="545447"/>
      </dsp:txXfrm>
    </dsp:sp>
    <dsp:sp modelId="{42CA1D31-88C2-404F-8B47-FCCB0D62EB64}">
      <dsp:nvSpPr>
        <dsp:cNvPr id="0" name=""/>
        <dsp:cNvSpPr/>
      </dsp:nvSpPr>
      <dsp:spPr>
        <a:xfrm rot="240000">
          <a:off x="1420631" y="1824032"/>
          <a:ext cx="1750315" cy="604461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  <a:bevelB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Arial"/>
              <a:cs typeface="Arial"/>
            </a:rPr>
            <a:t>Chueca</a:t>
          </a:r>
          <a:endParaRPr lang="es-ES_tradnl" sz="1800" kern="1200" dirty="0">
            <a:latin typeface="Arial"/>
            <a:cs typeface="Arial"/>
          </a:endParaRPr>
        </a:p>
      </dsp:txBody>
      <dsp:txXfrm>
        <a:off x="1450138" y="1853539"/>
        <a:ext cx="1691301" cy="545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BAF5-E497-3C46-B23F-690DEF882ED3}">
      <dsp:nvSpPr>
        <dsp:cNvPr id="0" name=""/>
        <dsp:cNvSpPr/>
      </dsp:nvSpPr>
      <dsp:spPr>
        <a:xfrm>
          <a:off x="2998559" y="1756312"/>
          <a:ext cx="2235200" cy="2235200"/>
        </a:xfrm>
        <a:prstGeom prst="gear9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rgbClr val="660066"/>
              </a:solidFill>
            </a:rPr>
            <a:t>CIBER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rgbClr val="660066"/>
              </a:solidFill>
            </a:rPr>
            <a:t>2017</a:t>
          </a:r>
          <a:endParaRPr lang="es-ES_tradnl" sz="2400" b="1" kern="1200" dirty="0">
            <a:solidFill>
              <a:srgbClr val="660066"/>
            </a:solidFill>
          </a:endParaRPr>
        </a:p>
      </dsp:txBody>
      <dsp:txXfrm>
        <a:off x="3447934" y="2279897"/>
        <a:ext cx="1336450" cy="1148939"/>
      </dsp:txXfrm>
    </dsp:sp>
    <dsp:sp modelId="{D98B87BB-4B40-AA46-81BD-D9134653F21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rgbClr val="0000FF"/>
              </a:solidFill>
            </a:rPr>
            <a:t>CIBER 2016</a:t>
          </a:r>
          <a:endParaRPr lang="es-ES_tradnl" sz="2400" b="1" kern="1200" dirty="0">
            <a:solidFill>
              <a:srgbClr val="0000FF"/>
            </a:solidFill>
          </a:endParaRPr>
        </a:p>
      </dsp:txBody>
      <dsp:txXfrm>
        <a:off x="1953570" y="1712203"/>
        <a:ext cx="807100" cy="802154"/>
      </dsp:txXfrm>
    </dsp:sp>
    <dsp:sp modelId="{82C7F01F-A0C0-8D4E-B1A7-96676BA4D36E}">
      <dsp:nvSpPr>
        <dsp:cNvPr id="0" name=""/>
        <dsp:cNvSpPr/>
      </dsp:nvSpPr>
      <dsp:spPr>
        <a:xfrm rot="20700000">
          <a:off x="2660174" y="178981"/>
          <a:ext cx="1592756" cy="1592756"/>
        </a:xfrm>
        <a:prstGeom prst="gear6">
          <a:avLst/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rgbClr val="0000FF"/>
              </a:solidFill>
            </a:rPr>
            <a:t>CIBER 2015</a:t>
          </a:r>
          <a:endParaRPr lang="es-ES_tradnl" sz="2400" b="1" kern="1200" dirty="0">
            <a:solidFill>
              <a:srgbClr val="0000FF"/>
            </a:solidFill>
          </a:endParaRPr>
        </a:p>
      </dsp:txBody>
      <dsp:txXfrm rot="-20700000">
        <a:off x="3009512" y="528320"/>
        <a:ext cx="894080" cy="894080"/>
      </dsp:txXfrm>
    </dsp:sp>
    <dsp:sp modelId="{4C08A862-6F64-A74A-AD5D-AEE0B0C726D6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F21301-C152-0A4D-8D8C-6EC7069AAC61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shade val="90000"/>
                <a:hueOff val="177219"/>
                <a:satOff val="-4428"/>
                <a:lumOff val="211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177219"/>
                <a:satOff val="-4428"/>
                <a:lumOff val="211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43DE9-CDE6-B54F-BA40-52C1FCE097DC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shade val="90000"/>
                <a:hueOff val="177219"/>
                <a:satOff val="-4428"/>
                <a:lumOff val="211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177219"/>
                <a:satOff val="-4428"/>
                <a:lumOff val="211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276DC-BB77-234E-A8B0-5DA3C68C891C}">
      <dsp:nvSpPr>
        <dsp:cNvPr id="0" name=""/>
        <dsp:cNvSpPr/>
      </dsp:nvSpPr>
      <dsp:spPr>
        <a:xfrm rot="5400000">
          <a:off x="-300987" y="303976"/>
          <a:ext cx="2006582" cy="1404607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900" b="1" kern="1200" dirty="0" smtClean="0"/>
            <a:t>2015</a:t>
          </a:r>
          <a:endParaRPr lang="es-ES_tradnl" sz="3900" b="1" kern="1200" dirty="0"/>
        </a:p>
      </dsp:txBody>
      <dsp:txXfrm rot="-5400000">
        <a:off x="1" y="705293"/>
        <a:ext cx="1404607" cy="601975"/>
      </dsp:txXfrm>
    </dsp:sp>
    <dsp:sp modelId="{C0CF7AB9-4663-6B4E-A75F-2E1AE7A9C4AD}">
      <dsp:nvSpPr>
        <dsp:cNvPr id="0" name=""/>
        <dsp:cNvSpPr/>
      </dsp:nvSpPr>
      <dsp:spPr>
        <a:xfrm rot="5400000">
          <a:off x="4042664" y="-2635067"/>
          <a:ext cx="1304278" cy="6580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3700" b="1" kern="1200" dirty="0" smtClean="0"/>
            <a:t>1208 CONSULTAS</a:t>
          </a:r>
          <a:endParaRPr lang="es-ES_tradnl" sz="3700" b="1" kern="1200" dirty="0"/>
        </a:p>
      </dsp:txBody>
      <dsp:txXfrm rot="-5400000">
        <a:off x="1404607" y="66660"/>
        <a:ext cx="6516722" cy="1176938"/>
      </dsp:txXfrm>
    </dsp:sp>
    <dsp:sp modelId="{F2574590-DD30-3243-9BE2-158E362C7ED7}">
      <dsp:nvSpPr>
        <dsp:cNvPr id="0" name=""/>
        <dsp:cNvSpPr/>
      </dsp:nvSpPr>
      <dsp:spPr>
        <a:xfrm rot="5400000">
          <a:off x="-300987" y="2120141"/>
          <a:ext cx="2006582" cy="1404607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9525" cap="flat" cmpd="sng" algn="ctr">
          <a:solidFill>
            <a:schemeClr val="accent5">
              <a:shade val="50000"/>
              <a:hueOff val="168648"/>
              <a:satOff val="-3730"/>
              <a:lumOff val="2799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900" b="1" kern="1200" dirty="0" smtClean="0"/>
            <a:t>2016</a:t>
          </a:r>
          <a:endParaRPr lang="es-ES_tradnl" sz="3900" b="1" kern="1200" dirty="0"/>
        </a:p>
      </dsp:txBody>
      <dsp:txXfrm rot="-5400000">
        <a:off x="1" y="2521458"/>
        <a:ext cx="1404607" cy="601975"/>
      </dsp:txXfrm>
    </dsp:sp>
    <dsp:sp modelId="{68427FB1-0F35-FA4B-B2CF-5B4D3120C872}">
      <dsp:nvSpPr>
        <dsp:cNvPr id="0" name=""/>
        <dsp:cNvSpPr/>
      </dsp:nvSpPr>
      <dsp:spPr>
        <a:xfrm rot="5400000">
          <a:off x="4042664" y="-818902"/>
          <a:ext cx="1304278" cy="6580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_tradnl" sz="3700" b="1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3700" b="1" kern="1200" dirty="0" smtClean="0"/>
            <a:t>1675 CONSULTAS            </a:t>
          </a:r>
          <a:endParaRPr lang="es-ES_tradnl" sz="3700" b="1" kern="1200" dirty="0"/>
        </a:p>
      </dsp:txBody>
      <dsp:txXfrm rot="-5400000">
        <a:off x="1404607" y="1882825"/>
        <a:ext cx="6516722" cy="1176938"/>
      </dsp:txXfrm>
    </dsp:sp>
    <dsp:sp modelId="{CB8E8CD4-6549-3441-AF36-A325C34E6603}">
      <dsp:nvSpPr>
        <dsp:cNvPr id="0" name=""/>
        <dsp:cNvSpPr/>
      </dsp:nvSpPr>
      <dsp:spPr>
        <a:xfrm rot="5400000">
          <a:off x="-300987" y="3939296"/>
          <a:ext cx="2006582" cy="1404607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9525" cap="flat" cmpd="sng" algn="ctr">
          <a:solidFill>
            <a:schemeClr val="accent5">
              <a:shade val="50000"/>
              <a:hueOff val="168648"/>
              <a:satOff val="-3730"/>
              <a:lumOff val="2799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900" b="1" kern="1200" dirty="0" smtClean="0"/>
            <a:t>2017</a:t>
          </a:r>
          <a:endParaRPr lang="es-ES_tradnl" sz="3900" b="1" kern="1200" dirty="0"/>
        </a:p>
      </dsp:txBody>
      <dsp:txXfrm rot="-5400000">
        <a:off x="1" y="4340613"/>
        <a:ext cx="1404607" cy="601975"/>
      </dsp:txXfrm>
    </dsp:sp>
    <dsp:sp modelId="{2EEC4326-AB44-B549-AFBE-239839A5922C}">
      <dsp:nvSpPr>
        <dsp:cNvPr id="0" name=""/>
        <dsp:cNvSpPr/>
      </dsp:nvSpPr>
      <dsp:spPr>
        <a:xfrm rot="5400000">
          <a:off x="4042664" y="997262"/>
          <a:ext cx="1304278" cy="6580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3700" b="1" kern="1200" smtClean="0"/>
            <a:t>CIBEREDUCADOR</a:t>
          </a:r>
          <a:endParaRPr lang="es-ES_tradnl" sz="3700" b="1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3700" b="1" kern="1200" dirty="0" smtClean="0"/>
            <a:t>1268 (hasta 31/10)</a:t>
          </a:r>
          <a:endParaRPr lang="es-ES_tradnl" sz="3700" b="1" kern="1200" dirty="0"/>
        </a:p>
      </dsp:txBody>
      <dsp:txXfrm rot="-5400000">
        <a:off x="1404607" y="3698989"/>
        <a:ext cx="6516722" cy="1176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0.67535</cdr:x>
      <cdr:y>0.63136</cdr:y>
    </cdr:from>
    <cdr:to>
      <cdr:x>0.78646</cdr:x>
      <cdr:y>0.83339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557838" y="2857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451AE-4D5C-4EE2-AD1F-63B2F996480E}" type="datetimeFigureOut">
              <a:rPr lang="es-ES" smtClean="0"/>
              <a:t>14/12/2017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07D0B-4270-4169-B80A-D9640AE89F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67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86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Preguntar a los chavales qué piensan sobre estas afirmaciones.</a:t>
            </a:r>
          </a:p>
          <a:p>
            <a:pPr>
              <a:buFontTx/>
              <a:buChar char="-"/>
            </a:pPr>
            <a:r>
              <a:rPr lang="es-ES" dirty="0" smtClean="0"/>
              <a:t>Correcto.</a:t>
            </a:r>
          </a:p>
          <a:p>
            <a:pPr>
              <a:buFontTx/>
              <a:buChar char="-"/>
            </a:pPr>
            <a:r>
              <a:rPr lang="es-ES" baseline="0" dirty="0" smtClean="0"/>
              <a:t>Incorrecta (puede ser un riesgo).</a:t>
            </a:r>
          </a:p>
          <a:p>
            <a:pPr>
              <a:buFontTx/>
              <a:buChar char="-"/>
            </a:pPr>
            <a:r>
              <a:rPr lang="es-ES" baseline="0" dirty="0" smtClean="0"/>
              <a:t>Correcto (se puede disfrutar sin que haya penetración).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4546-C2A2-46B9-8E63-FDD1CFCB8FE3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09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12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Preguntar a los chavales qué piensan sobre estas afirmaciones.</a:t>
            </a:r>
          </a:p>
          <a:p>
            <a:pPr>
              <a:buFontTx/>
              <a:buChar char="-"/>
            </a:pPr>
            <a:r>
              <a:rPr lang="es-ES" dirty="0" smtClean="0"/>
              <a:t>Correcto.</a:t>
            </a:r>
          </a:p>
          <a:p>
            <a:pPr>
              <a:buFontTx/>
              <a:buChar char="-"/>
            </a:pPr>
            <a:r>
              <a:rPr lang="es-ES" baseline="0" dirty="0" smtClean="0"/>
              <a:t>Incorrecta (puede ser un riesgo).</a:t>
            </a:r>
          </a:p>
          <a:p>
            <a:pPr>
              <a:buFontTx/>
              <a:buChar char="-"/>
            </a:pPr>
            <a:r>
              <a:rPr lang="es-ES" baseline="0" dirty="0" smtClean="0"/>
              <a:t>Correcto (se puede disfrutar sin que haya penetración).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4546-C2A2-46B9-8E63-FDD1CFCB8FE3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0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1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54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439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Preguntar a los chavales qué piensan sobre estas afirmaciones.</a:t>
            </a:r>
          </a:p>
          <a:p>
            <a:pPr>
              <a:buFontTx/>
              <a:buChar char="-"/>
            </a:pPr>
            <a:r>
              <a:rPr lang="es-ES" dirty="0" smtClean="0"/>
              <a:t>Correcto.</a:t>
            </a:r>
          </a:p>
          <a:p>
            <a:pPr>
              <a:buFontTx/>
              <a:buChar char="-"/>
            </a:pPr>
            <a:r>
              <a:rPr lang="es-ES" baseline="0" dirty="0" smtClean="0"/>
              <a:t>Incorrecta (puede ser un riesgo).</a:t>
            </a:r>
          </a:p>
          <a:p>
            <a:pPr>
              <a:buFontTx/>
              <a:buChar char="-"/>
            </a:pPr>
            <a:r>
              <a:rPr lang="es-ES" baseline="0" dirty="0" smtClean="0"/>
              <a:t>Correcto (se puede disfrutar sin que haya penetración).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4546-C2A2-46B9-8E63-FDD1CFCB8FE3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26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23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07D0B-4270-4169-B80A-D9640AE89F53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507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Preguntar a los chavales qué piensan sobre estas afirmaciones.</a:t>
            </a:r>
          </a:p>
          <a:p>
            <a:pPr>
              <a:buFontTx/>
              <a:buChar char="-"/>
            </a:pPr>
            <a:r>
              <a:rPr lang="es-ES" dirty="0" smtClean="0"/>
              <a:t>Correcto.</a:t>
            </a:r>
          </a:p>
          <a:p>
            <a:pPr>
              <a:buFontTx/>
              <a:buChar char="-"/>
            </a:pPr>
            <a:r>
              <a:rPr lang="es-ES" baseline="0" dirty="0" smtClean="0"/>
              <a:t>Incorrecta (puede ser un riesgo).</a:t>
            </a:r>
          </a:p>
          <a:p>
            <a:pPr>
              <a:buFontTx/>
              <a:buChar char="-"/>
            </a:pPr>
            <a:r>
              <a:rPr lang="es-ES" baseline="0" dirty="0" smtClean="0"/>
              <a:t>Correcto (se puede disfrutar sin que haya penetración).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4546-C2A2-46B9-8E63-FDD1CFCB8FE3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8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ECFF-0B6C-2149-8C7A-08675EDBEB7A}" type="datetimeFigureOut">
              <a:rPr lang="es-ES_tradnl" smtClean="0"/>
              <a:pPr/>
              <a:t>14/12/2017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697CC-6F1B-1F4A-9621-57DB477AB2E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g"/><Relationship Id="rId2" Type="http://schemas.openxmlformats.org/officeDocument/2006/relationships/image" Target="../media/image2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Data" Target="../diagrams/data3.xml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diagramDrawing" Target="../diagrams/drawing3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6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52.jpg"/><Relationship Id="rId2" Type="http://schemas.openxmlformats.org/officeDocument/2006/relationships/image" Target="../media/image2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JPG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Data" Target="../diagrams/data2.xml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diagramDrawing" Target="../diagrams/drawing2.xml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diagramColors" Target="../diagrams/colors2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openxmlformats.org/officeDocument/2006/relationships/diagramQuickStyle" Target="../diagrams/quickStyle2.xml"/><Relationship Id="rId23" Type="http://schemas.openxmlformats.org/officeDocument/2006/relationships/image" Target="../media/image30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diagramLayout" Target="../diagrams/layout2.xml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Screen shot 2017-03-13 at 8.30.46 AM.png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grpSp>
        <p:nvGrpSpPr>
          <p:cNvPr id="2" name="Agrupar 19"/>
          <p:cNvGrpSpPr/>
          <p:nvPr/>
        </p:nvGrpSpPr>
        <p:grpSpPr>
          <a:xfrm>
            <a:off x="-17379" y="0"/>
            <a:ext cx="9144000" cy="685800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3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1 CuadroTexto"/>
          <p:cNvSpPr txBox="1"/>
          <p:nvPr/>
        </p:nvSpPr>
        <p:spPr>
          <a:xfrm>
            <a:off x="206460" y="5634036"/>
            <a:ext cx="742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José Carlos Salcedo Higueras</a:t>
            </a:r>
          </a:p>
          <a:p>
            <a:endParaRPr lang="es-ES" sz="2800" b="1" dirty="0" smtClean="0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651301" y="1503344"/>
            <a:ext cx="7837327" cy="4130692"/>
          </a:xfrm>
          <a:ln w="76200" cmpd="sng">
            <a:noFill/>
          </a:ln>
        </p:spPr>
        <p:txBody>
          <a:bodyPr>
            <a:noAutofit/>
          </a:bodyPr>
          <a:lstStyle/>
          <a:p>
            <a:r>
              <a:rPr lang="es-ES_tradnl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EL Cibereducador en salud sexual :</a:t>
            </a:r>
            <a:br>
              <a:rPr lang="es-ES_tradnl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</a:br>
            <a:r>
              <a:rPr lang="es-ES_tradnl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UN IGUAL muy CERCANO</a:t>
            </a:r>
            <a:br>
              <a:rPr lang="es-ES_tradnl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</a:br>
            <a:endParaRPr lang="es-ES_tradnl" b="1" cap="all" dirty="0" smtClean="0">
              <a:solidFill>
                <a:srgbClr val="0000FF"/>
              </a:solidFill>
              <a:latin typeface="Apple Casual"/>
              <a:cs typeface="Apple Casual"/>
            </a:endParaRPr>
          </a:p>
        </p:txBody>
      </p:sp>
      <p:pic>
        <p:nvPicPr>
          <p:cNvPr id="26" name="Imagen 48" descr="logo_web_sinleyenda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15013" y="164887"/>
            <a:ext cx="3080397" cy="127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Marcador de contenido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8" y="240794"/>
            <a:ext cx="4038600" cy="10217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61" y="4368587"/>
            <a:ext cx="2272611" cy="2090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1985963" y="274638"/>
            <a:ext cx="5700711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MATERIAL,</a:t>
            </a:r>
            <a:r>
              <a:rPr kumimoji="0" lang="es-ES_tradnl" sz="2400" b="1" i="0" u="none" strike="noStrike" kern="1200" cap="all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  <a:r>
              <a:rPr kumimoji="0" lang="es-ES_tradnl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MÉTODOS Y TIEMPO</a:t>
            </a:r>
          </a:p>
        </p:txBody>
      </p:sp>
      <p:pic>
        <p:nvPicPr>
          <p:cNvPr id="6" name="Imagen 5" descr="Screen shot 2017-03-03 at 10.4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1379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Marco 6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¿Qué me ha funcionado?</a:t>
            </a:r>
            <a:endParaRPr lang="es-ES" sz="40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75656"/>
            <a:ext cx="8686800" cy="5382344"/>
          </a:xfrm>
        </p:spPr>
        <p:txBody>
          <a:bodyPr>
            <a:normAutofit fontScale="92500" lnSpcReduction="10000"/>
          </a:bodyPr>
          <a:lstStyle/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Estar presente, perfil activo.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Mismo nombre en todos los sitios.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Diversificar espacios.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 saturar.</a:t>
            </a:r>
          </a:p>
          <a:p>
            <a:pPr>
              <a:buSzPct val="150000"/>
              <a:buFont typeface="Arial" pitchFamily="34" charset="0"/>
              <a:buChar char="•"/>
            </a:pPr>
            <a:r>
              <a:rPr lang="es-ES" sz="3000" dirty="0">
                <a:latin typeface="Verdana" pitchFamily="34" charset="0"/>
                <a:ea typeface="Verdana" pitchFamily="34" charset="0"/>
                <a:cs typeface="Verdana" pitchFamily="34" charset="0"/>
              </a:rPr>
              <a:t>Dar opciones para que la persona elija.</a:t>
            </a:r>
          </a:p>
          <a:p>
            <a:pPr lvl="0">
              <a:buSzPct val="150000"/>
              <a:buFont typeface="Arial" pitchFamily="34" charset="0"/>
              <a:buChar char="•"/>
            </a:pPr>
            <a:r>
              <a:rPr lang="es-ES" sz="3000" dirty="0">
                <a:latin typeface="Verdana" pitchFamily="34" charset="0"/>
                <a:ea typeface="Verdana" pitchFamily="34" charset="0"/>
                <a:cs typeface="Verdana" pitchFamily="34" charset="0"/>
              </a:rPr>
              <a:t>Ser </a:t>
            </a: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anónimo.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Que los perfiles “viajen”.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Paciencia…y tiempo de dedicación.</a:t>
            </a:r>
          </a:p>
          <a:p>
            <a:pPr lvl="0"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Conectar </a:t>
            </a:r>
            <a:r>
              <a:rPr lang="es-ES" sz="3000" dirty="0">
                <a:latin typeface="Verdana" pitchFamily="34" charset="0"/>
                <a:ea typeface="Verdana" pitchFamily="34" charset="0"/>
                <a:cs typeface="Verdana" pitchFamily="34" charset="0"/>
              </a:rPr>
              <a:t>con la emoción del </a:t>
            </a: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usuario: ternura y empatía.</a:t>
            </a:r>
          </a:p>
          <a:p>
            <a:pPr lvl="0">
              <a:buSzPct val="150000"/>
              <a:buFont typeface="Arial" pitchFamily="34" charset="0"/>
              <a:buChar char="•"/>
            </a:pPr>
            <a:r>
              <a:rPr lang="es-ES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Creer en el proyecto: ¡¡pasión!!</a:t>
            </a: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dirty="0"/>
          </a:p>
        </p:txBody>
      </p:sp>
      <p:sp>
        <p:nvSpPr>
          <p:cNvPr id="4" name="Marco 3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inicios: Facebook/Perfil </a:t>
            </a:r>
            <a:r>
              <a:rPr lang="es-ES" dirty="0" err="1" smtClean="0"/>
              <a:t>Wapo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88" y="1600200"/>
            <a:ext cx="6050624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Perfil </a:t>
            </a:r>
            <a:r>
              <a:rPr lang="es-ES" dirty="0" err="1" smtClean="0"/>
              <a:t>Wapo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(igual en todas Apps sin “publicidad”)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2" y="1600200"/>
            <a:ext cx="3158877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Whatsapp</a:t>
            </a:r>
            <a:r>
              <a:rPr lang="es-ES" dirty="0" smtClean="0"/>
              <a:t>: julio 2016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Facebook</a:t>
            </a:r>
            <a:r>
              <a:rPr lang="es-ES" dirty="0"/>
              <a:t>:</a:t>
            </a:r>
            <a:r>
              <a:rPr lang="es-ES" dirty="0" smtClean="0"/>
              <a:t> Perfiles, </a:t>
            </a:r>
            <a:r>
              <a:rPr lang="es-ES" dirty="0" err="1" smtClean="0"/>
              <a:t>Whatsapp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76" y="1600200"/>
            <a:ext cx="5968448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Indetectable=Intransmisible </a:t>
            </a:r>
            <a:br>
              <a:rPr lang="es-ES" dirty="0" smtClean="0"/>
            </a:br>
            <a:r>
              <a:rPr lang="es-ES" sz="3100" dirty="0" smtClean="0"/>
              <a:t>4 octubre 2016 (</a:t>
            </a:r>
            <a:r>
              <a:rPr lang="es-ES" sz="3100" dirty="0" err="1" smtClean="0"/>
              <a:t>Instagram,Facebook</a:t>
            </a:r>
            <a:r>
              <a:rPr lang="es-ES" sz="3100" dirty="0" smtClean="0"/>
              <a:t>)</a:t>
            </a:r>
            <a:endParaRPr lang="es-ES" sz="3100" dirty="0"/>
          </a:p>
        </p:txBody>
      </p:sp>
      <p:pic>
        <p:nvPicPr>
          <p:cNvPr id="4" name="Marcador de contenido 3" descr="Screen shot 2017-03-07 at 12.58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761" y="1600200"/>
            <a:ext cx="3192478" cy="4525963"/>
          </a:xfrm>
          <a:prstGeom prst="rect">
            <a:avLst/>
          </a:prstGeom>
          <a:ln w="19050" cmpd="sng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08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Perfil Instagram: en busca de juventud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Facebook/Instagram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11" y="1600200"/>
            <a:ext cx="6402777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Facebook/Instagram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11" y="1600200"/>
            <a:ext cx="6402777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0" y="15710"/>
            <a:ext cx="9144000" cy="6858000"/>
            <a:chOff x="0" y="0"/>
            <a:chExt cx="9144000" cy="6858000"/>
          </a:xfrm>
        </p:grpSpPr>
        <p:grpSp>
          <p:nvGrpSpPr>
            <p:cNvPr id="18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Título 1"/>
          <p:cNvSpPr>
            <a:spLocks noGrp="1"/>
          </p:cNvSpPr>
          <p:nvPr>
            <p:ph type="ctrTitle"/>
          </p:nvPr>
        </p:nvSpPr>
        <p:spPr>
          <a:xfrm>
            <a:off x="2428111" y="2462035"/>
            <a:ext cx="4529959" cy="1195566"/>
          </a:xfr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32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TODO TIENE UN COMIENZO…</a:t>
            </a:r>
          </a:p>
        </p:txBody>
      </p:sp>
      <p:pic>
        <p:nvPicPr>
          <p:cNvPr id="22" name="Imagen 21" descr="Screen shot 2017-03-03 at 10.46.31 A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3" name="Imagen 48" descr="logo_web_sinleyenda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2886" y="278497"/>
            <a:ext cx="2729962" cy="11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n 23" descr="Screen shot 2017-03-13 at 8.30.46 AM.png"/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9" name="Marcador de contenido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9" y="200298"/>
            <a:ext cx="4038600" cy="10217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06" y="4404574"/>
            <a:ext cx="2428875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Facebook/Instagram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11" y="1600200"/>
            <a:ext cx="6402777" cy="4525963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 Banner </a:t>
            </a:r>
            <a:r>
              <a:rPr lang="es-ES" dirty="0" err="1" smtClean="0"/>
              <a:t>Wapo</a:t>
            </a:r>
            <a:r>
              <a:rPr lang="es-ES" dirty="0" smtClean="0"/>
              <a:t>: el punto de inflexión</a:t>
            </a:r>
            <a:br>
              <a:rPr lang="es-ES" dirty="0" smtClean="0"/>
            </a:br>
            <a:r>
              <a:rPr lang="es-ES" dirty="0" smtClean="0"/>
              <a:t>junio 2016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44" y="1618383"/>
            <a:ext cx="3871911" cy="5043488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Facebook (banner, diferentes Apps)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417638"/>
            <a:ext cx="3901440" cy="5111750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Banner </a:t>
            </a:r>
            <a:r>
              <a:rPr lang="es-ES" dirty="0" err="1" smtClean="0"/>
              <a:t>Wapo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1214438"/>
            <a:ext cx="4000500" cy="5443537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Banner </a:t>
            </a:r>
            <a:r>
              <a:rPr lang="es-ES" dirty="0" err="1" smtClean="0"/>
              <a:t>Wapo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600200"/>
            <a:ext cx="3429000" cy="5029200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4º Banner </a:t>
            </a:r>
            <a:r>
              <a:rPr lang="es-ES" dirty="0" err="1" smtClean="0"/>
              <a:t>Wapo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1417638"/>
            <a:ext cx="3771900" cy="5026025"/>
          </a:xfrm>
        </p:spPr>
      </p:pic>
      <p:sp>
        <p:nvSpPr>
          <p:cNvPr id="5" name="Marco 4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Grindr</a:t>
            </a:r>
            <a:r>
              <a:rPr lang="es-ES" dirty="0" smtClean="0"/>
              <a:t>: ¡cuánta </a:t>
            </a:r>
            <a:r>
              <a:rPr lang="es-ES" dirty="0" err="1" smtClean="0"/>
              <a:t>PrEP</a:t>
            </a:r>
            <a:r>
              <a:rPr lang="es-ES" dirty="0" smtClean="0"/>
              <a:t>!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75" y="1600200"/>
            <a:ext cx="7032450" cy="4525963"/>
          </a:xfrm>
        </p:spPr>
      </p:pic>
    </p:spTree>
    <p:extLst>
      <p:ext uri="{BB962C8B-B14F-4D97-AF65-F5344CB8AC3E}">
        <p14:creationId xmlns:p14="http://schemas.microsoft.com/office/powerpoint/2010/main" val="10063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8" name="Imagen 17" descr="Screen shot 2017-03-03 at 10.46.31 A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0" name="Imagen 48" descr="logo_web_sinleyenda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5871" y="278497"/>
            <a:ext cx="3061064" cy="91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ítulo 1"/>
          <p:cNvSpPr>
            <a:spLocks noGrp="1"/>
          </p:cNvSpPr>
          <p:nvPr>
            <p:ph type="ctrTitle"/>
          </p:nvPr>
        </p:nvSpPr>
        <p:spPr>
          <a:xfrm>
            <a:off x="653336" y="2963823"/>
            <a:ext cx="7837327" cy="939587"/>
          </a:xfr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40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resultados</a:t>
            </a:r>
            <a:r>
              <a:rPr lang="es-ES_tradnl" sz="48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 </a:t>
            </a:r>
            <a:endParaRPr lang="es-ES_tradnl" sz="4000" b="1" cap="all" dirty="0" smtClean="0">
              <a:solidFill>
                <a:srgbClr val="0000FF"/>
              </a:solidFill>
              <a:latin typeface="Apple Casual"/>
              <a:cs typeface="Apple Casual"/>
            </a:endParaRPr>
          </a:p>
        </p:txBody>
      </p:sp>
      <p:pic>
        <p:nvPicPr>
          <p:cNvPr id="21" name="Imagen 20" descr="Screen shot 2017-03-13 at 8.30.46 AM.png"/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2" name="Marcador de contenido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59" y="147083"/>
            <a:ext cx="4038600" cy="1021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3306341368"/>
              </p:ext>
            </p:extLst>
          </p:nvPr>
        </p:nvGraphicFramePr>
        <p:xfrm>
          <a:off x="666453" y="651334"/>
          <a:ext cx="7985000" cy="5644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4" name="Imagen 23" descr="Screen shot 2017-03-03 at 10.46.31 A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5" name="Imagen 48" descr="logo_web_sinleyenda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pic>
        <p:nvPicPr>
          <p:cNvPr id="23" name="Imagen 22" descr="Screen shot 2017-03-13 at 8.30.46 AM.png"/>
          <p:cNvPicPr>
            <a:picLocks noChangeAspect="1"/>
          </p:cNvPicPr>
          <p:nvPr/>
        </p:nvPicPr>
        <p:blipFill>
          <a:blip r:embed="rId20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84857" y="1404796"/>
            <a:ext cx="5272565" cy="939587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Alcance geográfico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135002"/>
              </p:ext>
            </p:extLst>
          </p:nvPr>
        </p:nvGraphicFramePr>
        <p:xfrm>
          <a:off x="504206" y="2531096"/>
          <a:ext cx="7135236" cy="4068760"/>
        </p:xfrm>
        <a:graphic>
          <a:graphicData uri="http://schemas.openxmlformats.org/drawingml/2006/table">
            <a:tbl>
              <a:tblPr firstRow="1" bandRow="1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  <a:tableStyleId>{35758FB7-9AC5-4552-8A53-C91805E547FA}</a:tableStyleId>
              </a:tblPr>
              <a:tblGrid>
                <a:gridCol w="2154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38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3809">
                  <a:extLst>
                    <a:ext uri="{9D8B030D-6E8A-4147-A177-3AD203B41FA5}">
                      <a16:colId xmlns:a16="http://schemas.microsoft.com/office/drawing/2014/main" xmlns="" val="3686437828"/>
                    </a:ext>
                  </a:extLst>
                </a:gridCol>
              </a:tblGrid>
              <a:tr h="1142680"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Datos Cibereducador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2015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2016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2017</a:t>
                      </a:r>
                    </a:p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(a 31/10)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1086">
                <a:tc>
                  <a:txBody>
                    <a:bodyPr/>
                    <a:lstStyle/>
                    <a:p>
                      <a:pPr algn="ctr"/>
                      <a:r>
                        <a:rPr lang="es-ES" sz="2400" b="1" noProof="0" smtClean="0">
                          <a:effectLst/>
                        </a:rPr>
                        <a:t>Consultas</a:t>
                      </a:r>
                      <a:r>
                        <a:rPr lang="es-ES" sz="2400" b="1" baseline="0" noProof="0" smtClean="0">
                          <a:effectLst/>
                        </a:rPr>
                        <a:t> totales</a:t>
                      </a:r>
                      <a:endParaRPr lang="es-ES" sz="2400" b="1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1208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1675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1268</a:t>
                      </a:r>
                    </a:p>
                    <a:p>
                      <a:pPr algn="ctr"/>
                      <a:r>
                        <a:rPr lang="es-ES" sz="2400" baseline="0" noProof="0" dirty="0" smtClean="0">
                          <a:effectLst/>
                        </a:rPr>
                        <a:t> 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492">
                <a:tc>
                  <a:txBody>
                    <a:bodyPr/>
                    <a:lstStyle/>
                    <a:p>
                      <a:pPr algn="ctr"/>
                      <a:r>
                        <a:rPr lang="es-ES" sz="2400" b="1" noProof="0" smtClean="0">
                          <a:effectLst/>
                        </a:rPr>
                        <a:t>Sevilla ciudad</a:t>
                      </a:r>
                      <a:endParaRPr lang="es-ES" sz="2400" b="1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605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872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656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1086">
                <a:tc>
                  <a:txBody>
                    <a:bodyPr/>
                    <a:lstStyle/>
                    <a:p>
                      <a:pPr algn="ctr"/>
                      <a:r>
                        <a:rPr lang="es-ES" sz="2400" b="1" noProof="0" smtClean="0">
                          <a:effectLst/>
                        </a:rPr>
                        <a:t>Sevilla</a:t>
                      </a:r>
                      <a:r>
                        <a:rPr lang="es-ES" sz="2400" b="1" baseline="0" noProof="0" smtClean="0">
                          <a:effectLst/>
                        </a:rPr>
                        <a:t> provincia</a:t>
                      </a:r>
                      <a:endParaRPr lang="es-ES" sz="2400" b="1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294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107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129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1086">
                <a:tc>
                  <a:txBody>
                    <a:bodyPr/>
                    <a:lstStyle/>
                    <a:p>
                      <a:pPr algn="ctr"/>
                      <a:r>
                        <a:rPr lang="es-ES" sz="2400" b="1" noProof="0" dirty="0" smtClean="0">
                          <a:effectLst/>
                        </a:rPr>
                        <a:t>Resto de provincias</a:t>
                      </a:r>
                      <a:endParaRPr lang="es-ES" sz="2400" b="1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smtClean="0">
                          <a:effectLst/>
                        </a:rPr>
                        <a:t>309</a:t>
                      </a:r>
                      <a:endParaRPr lang="es-ES" sz="2400" noProof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696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noProof="0" dirty="0" smtClean="0">
                          <a:effectLst/>
                        </a:rPr>
                        <a:t>478</a:t>
                      </a:r>
                      <a:endParaRPr lang="es-ES" sz="2400" noProof="0" dirty="0">
                        <a:effectLst/>
                      </a:endParaRP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1952846" y="229030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Screen shot 2017-03-13 at 8.40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349" y="1546050"/>
            <a:ext cx="2590248" cy="413100"/>
          </a:xfrm>
          <a:prstGeom prst="rect">
            <a:avLst/>
          </a:prstGeom>
        </p:spPr>
      </p:pic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2307020" y="278497"/>
            <a:ext cx="4529959" cy="939587"/>
          </a:xfr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3200" b="1" cap="all" dirty="0">
                <a:solidFill>
                  <a:srgbClr val="0000FF"/>
                </a:solidFill>
                <a:latin typeface="Apple Casual"/>
                <a:cs typeface="Apple Casual"/>
              </a:rPr>
              <a:t>¡</a:t>
            </a:r>
            <a:r>
              <a:rPr lang="es-ES_tradnl" sz="32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FORMACIÓN!</a:t>
            </a:r>
          </a:p>
        </p:txBody>
      </p:sp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265872" y="1682611"/>
            <a:ext cx="4857700" cy="4971845"/>
            <a:chOff x="8050412" y="29914714"/>
            <a:chExt cx="5564429" cy="6584645"/>
          </a:xfrm>
        </p:grpSpPr>
        <p:sp>
          <p:nvSpPr>
            <p:cNvPr id="11" name="TextBox 93"/>
            <p:cNvSpPr txBox="1">
              <a:spLocks noChangeArrowheads="1"/>
            </p:cNvSpPr>
            <p:nvPr/>
          </p:nvSpPr>
          <p:spPr bwMode="auto">
            <a:xfrm>
              <a:off x="8127207" y="30317293"/>
              <a:ext cx="5328298" cy="5828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s-ES_tradnl" sz="2800" dirty="0">
                  <a:latin typeface="Arial"/>
                  <a:ea typeface="Verdana" charset="0"/>
                  <a:cs typeface="Arial"/>
                </a:rPr>
                <a:t>En 2015 se implementa por parte de </a:t>
              </a:r>
              <a:r>
                <a:rPr lang="es-ES_tradnl" sz="2800" dirty="0" err="1">
                  <a:latin typeface="Arial"/>
                  <a:ea typeface="Verdana" charset="0"/>
                  <a:cs typeface="Arial"/>
                </a:rPr>
                <a:t>Adhara</a:t>
              </a:r>
              <a:r>
                <a:rPr lang="es-ES_tradnl" sz="2800" dirty="0">
                  <a:latin typeface="Arial"/>
                  <a:ea typeface="Verdana" charset="0"/>
                  <a:cs typeface="Arial"/>
                </a:rPr>
                <a:t> un servicio de </a:t>
              </a:r>
              <a:r>
                <a:rPr lang="es-ES_tradnl" sz="2800" b="1" dirty="0" err="1">
                  <a:latin typeface="Arial"/>
                  <a:ea typeface="Verdana" charset="0"/>
                  <a:cs typeface="Arial"/>
                </a:rPr>
                <a:t>Cibereducador</a:t>
              </a:r>
              <a:r>
                <a:rPr lang="es-ES_tradnl" sz="2800" b="1" dirty="0">
                  <a:latin typeface="Arial"/>
                  <a:ea typeface="Verdana" charset="0"/>
                  <a:cs typeface="Arial"/>
                </a:rPr>
                <a:t> </a:t>
              </a:r>
              <a:r>
                <a:rPr lang="es-ES_tradnl" sz="2800" dirty="0">
                  <a:latin typeface="Arial"/>
                  <a:ea typeface="Verdana" charset="0"/>
                  <a:cs typeface="Arial"/>
                </a:rPr>
                <a:t>en Salud Sexual, abarcando el ámbito del VIH, otras infecciones de transmisión sexual, apoyo emocional y otras necesidades de asesoramiento de los </a:t>
              </a:r>
              <a:r>
                <a:rPr lang="es-ES_tradnl" sz="2800" dirty="0" smtClean="0">
                  <a:latin typeface="Arial"/>
                  <a:ea typeface="Verdana" charset="0"/>
                  <a:cs typeface="Arial"/>
                </a:rPr>
                <a:t>usuarios. </a:t>
              </a:r>
              <a:endParaRPr lang="en-GB" sz="2800" dirty="0">
                <a:latin typeface="Arial"/>
                <a:ea typeface="Verdana" charset="0"/>
                <a:cs typeface="Arial"/>
              </a:endParaRPr>
            </a:p>
          </p:txBody>
        </p:sp>
        <p:sp>
          <p:nvSpPr>
            <p:cNvPr id="12" name="Rounded Rectangle 132"/>
            <p:cNvSpPr/>
            <p:nvPr/>
          </p:nvSpPr>
          <p:spPr>
            <a:xfrm>
              <a:off x="8050412" y="29914714"/>
              <a:ext cx="5564429" cy="6584645"/>
            </a:xfrm>
            <a:prstGeom prst="roundRect">
              <a:avLst/>
            </a:prstGeom>
            <a:noFill/>
            <a:ln w="76200" cmpd="sng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pic>
        <p:nvPicPr>
          <p:cNvPr id="13" name="Imagen 12" descr="Screen shot 2017-03-07 at 1.06.4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352" y="2024336"/>
            <a:ext cx="1492902" cy="906665"/>
          </a:xfrm>
          <a:prstGeom prst="rect">
            <a:avLst/>
          </a:prstGeom>
        </p:spPr>
      </p:pic>
      <p:pic>
        <p:nvPicPr>
          <p:cNvPr id="14" name="Imagen 13" descr="Screen shot 2017-03-07 at 1.16.5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147" y="3832013"/>
            <a:ext cx="3421808" cy="2684493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5" name="Flecha abajo 14"/>
          <p:cNvSpPr/>
          <p:nvPr/>
        </p:nvSpPr>
        <p:spPr>
          <a:xfrm>
            <a:off x="6067958" y="2931001"/>
            <a:ext cx="336506" cy="716467"/>
          </a:xfrm>
          <a:prstGeom prst="down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echa abajo 15"/>
          <p:cNvSpPr/>
          <p:nvPr/>
        </p:nvSpPr>
        <p:spPr>
          <a:xfrm>
            <a:off x="7707597" y="2931001"/>
            <a:ext cx="336506" cy="716467"/>
          </a:xfrm>
          <a:prstGeom prst="down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 descr="Screen shot 2017-03-13 at 8.37.1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1752600"/>
            <a:ext cx="1078585" cy="1078585"/>
          </a:xfrm>
          <a:prstGeom prst="rect">
            <a:avLst/>
          </a:prstGeom>
        </p:spPr>
      </p:pic>
      <p:pic>
        <p:nvPicPr>
          <p:cNvPr id="18" name="Imagen 17" descr="Screen shot 2017-03-13 at 8.37.5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9461" y="2024336"/>
            <a:ext cx="1206389" cy="90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84857" y="1404796"/>
            <a:ext cx="5272565" cy="939587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Alcance geográfico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1" name="Rounded Rectangle 132"/>
          <p:cNvSpPr/>
          <p:nvPr/>
        </p:nvSpPr>
        <p:spPr bwMode="auto">
          <a:xfrm>
            <a:off x="434190" y="2644171"/>
            <a:ext cx="8445451" cy="1569659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3" name="TextBox 93"/>
          <p:cNvSpPr txBox="1">
            <a:spLocks noChangeArrowheads="1"/>
          </p:cNvSpPr>
          <p:nvPr/>
        </p:nvSpPr>
        <p:spPr bwMode="auto">
          <a:xfrm>
            <a:off x="537257" y="2644170"/>
            <a:ext cx="83423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000" dirty="0" smtClean="0"/>
              <a:t>Gracias a las facilidades de Internet, se ha intervenido en todas las provincias de Andalucía a través de la sala Web Chueca; de la misma forma que muchas personas de otras provincias buscan al Cibereducador por</a:t>
            </a:r>
            <a:r>
              <a:rPr lang="es-ES_tradnl" sz="2000" dirty="0"/>
              <a:t> </a:t>
            </a:r>
            <a:r>
              <a:rPr lang="es-ES_tradnl" sz="2000" dirty="0" smtClean="0"/>
              <a:t>las Apps (geolocalización, boca a boca).</a:t>
            </a:r>
            <a:endParaRPr lang="en-GB" sz="2000" b="1" dirty="0"/>
          </a:p>
        </p:txBody>
      </p:sp>
      <p:sp>
        <p:nvSpPr>
          <p:cNvPr id="8" name="Rounded Rectangle 132"/>
          <p:cNvSpPr/>
          <p:nvPr/>
        </p:nvSpPr>
        <p:spPr bwMode="auto">
          <a:xfrm>
            <a:off x="366594" y="4606109"/>
            <a:ext cx="8513047" cy="1938991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9" name="TextBox 93"/>
          <p:cNvSpPr txBox="1">
            <a:spLocks noChangeArrowheads="1"/>
          </p:cNvSpPr>
          <p:nvPr/>
        </p:nvSpPr>
        <p:spPr bwMode="auto">
          <a:xfrm>
            <a:off x="469661" y="4606108"/>
            <a:ext cx="83423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000" dirty="0" smtClean="0"/>
              <a:t>Cabe destacar el papel social que ejerce esta labor en personas que viven con el VIH, especialmente en el ámbito rural, ya que abre una puerta al diálogo y facilita el conocimiento de la existencia de recursos socio-sanitarios ventajosos para su calidad de vida.  </a:t>
            </a:r>
          </a:p>
          <a:p>
            <a:pPr algn="just"/>
            <a:r>
              <a:rPr lang="es-ES_tradnl" sz="2000" dirty="0" smtClean="0"/>
              <a:t>Usuarios VIH que utilizaron este servicio:</a:t>
            </a:r>
          </a:p>
          <a:p>
            <a:pPr algn="just"/>
            <a:r>
              <a:rPr lang="es-ES_tradnl" sz="2000" dirty="0" smtClean="0"/>
              <a:t> 2015: 109                                      2016: 139                         2107: 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84857" y="1477466"/>
            <a:ext cx="7254585" cy="939587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consultas por espacios </a:t>
            </a:r>
            <a:r>
              <a:rPr lang="es-ES_tradnl" sz="2800" b="1" cap="all" dirty="0" err="1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sevilla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pic>
        <p:nvPicPr>
          <p:cNvPr id="11" name="Imagen 10" descr="Screen shot 2017-03-08 at 12.18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173" y="2807256"/>
            <a:ext cx="3141721" cy="2786957"/>
          </a:xfrm>
          <a:prstGeom prst="rect">
            <a:avLst/>
          </a:prstGeom>
        </p:spPr>
      </p:pic>
      <p:pic>
        <p:nvPicPr>
          <p:cNvPr id="12" name="Imagen 11" descr="Screen shot 2017-03-08 at 12.20.5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37" y="3069331"/>
            <a:ext cx="2991536" cy="2339993"/>
          </a:xfrm>
          <a:prstGeom prst="rect">
            <a:avLst/>
          </a:prstGeom>
        </p:spPr>
      </p:pic>
      <p:sp>
        <p:nvSpPr>
          <p:cNvPr id="13" name="Rounded Rectangle 125"/>
          <p:cNvSpPr/>
          <p:nvPr/>
        </p:nvSpPr>
        <p:spPr>
          <a:xfrm>
            <a:off x="551435" y="5866033"/>
            <a:ext cx="2152284" cy="4060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0000FF"/>
                </a:solidFill>
                <a:latin typeface="Verdana"/>
                <a:cs typeface="Verdana"/>
              </a:rPr>
              <a:t>CIBER 2015</a:t>
            </a:r>
            <a:endParaRPr lang="es-ES_tradnl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4" name="Rounded Rectangle 125"/>
          <p:cNvSpPr/>
          <p:nvPr/>
        </p:nvSpPr>
        <p:spPr>
          <a:xfrm>
            <a:off x="3843752" y="5894569"/>
            <a:ext cx="1982066" cy="3490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0000FF"/>
                </a:solidFill>
                <a:latin typeface="Verdana"/>
                <a:cs typeface="Verdana"/>
              </a:rPr>
              <a:t>CIBER 2016</a:t>
            </a:r>
            <a:endParaRPr lang="es-ES_tradnl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970153526"/>
              </p:ext>
            </p:extLst>
          </p:nvPr>
        </p:nvGraphicFramePr>
        <p:xfrm>
          <a:off x="104637" y="2676435"/>
          <a:ext cx="2599082" cy="287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ángulo 21"/>
          <p:cNvSpPr/>
          <p:nvPr/>
        </p:nvSpPr>
        <p:spPr>
          <a:xfrm>
            <a:off x="6733916" y="5866033"/>
            <a:ext cx="1932250" cy="3877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CIBER 2017</a:t>
            </a:r>
            <a:endParaRPr lang="es-ES" sz="2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494617772"/>
              </p:ext>
            </p:extLst>
          </p:nvPr>
        </p:nvGraphicFramePr>
        <p:xfrm>
          <a:off x="4997277" y="2676436"/>
          <a:ext cx="5387339" cy="303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 rot="16200000">
            <a:off x="-2073779" y="3407678"/>
            <a:ext cx="5618888" cy="939587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noProof="0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Porcentaje usuarios testados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pic>
        <p:nvPicPr>
          <p:cNvPr id="17" name="Imagen 16" descr="Screen shot 2017-03-13 at 11.14.5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27" y="1809805"/>
            <a:ext cx="3368962" cy="2213037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8" name="Imagen 17" descr="Screen shot 2017-03-13 at 11.16.2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013" y="1739544"/>
            <a:ext cx="3368961" cy="2353560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895459323"/>
              </p:ext>
            </p:extLst>
          </p:nvPr>
        </p:nvGraphicFramePr>
        <p:xfrm>
          <a:off x="2070227" y="3927924"/>
          <a:ext cx="6096000" cy="316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541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graphicFrame>
        <p:nvGraphicFramePr>
          <p:cNvPr id="9" name="Marcador de conteni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061688"/>
              </p:ext>
            </p:extLst>
          </p:nvPr>
        </p:nvGraphicFramePr>
        <p:xfrm>
          <a:off x="600708" y="194024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133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030129" y="1540426"/>
            <a:ext cx="5619702" cy="576543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cap="all" dirty="0" smtClean="0">
                <a:solidFill>
                  <a:srgbClr val="0000FF"/>
                </a:solidFill>
                <a:ea typeface="+mj-ea"/>
                <a:cs typeface="Apple Casual"/>
              </a:rPr>
              <a:t>DERIVACIONES de </a:t>
            </a:r>
            <a:r>
              <a:rPr lang="es-ES_tradnl" sz="2400" b="1" cap="all" dirty="0" err="1" smtClean="0">
                <a:solidFill>
                  <a:srgbClr val="0000FF"/>
                </a:solidFill>
                <a:ea typeface="+mj-ea"/>
                <a:cs typeface="Apple Casual"/>
              </a:rPr>
              <a:t>ciber</a:t>
            </a:r>
            <a:r>
              <a:rPr lang="es-ES_tradnl" sz="2400" b="1" cap="all" dirty="0" smtClean="0">
                <a:solidFill>
                  <a:srgbClr val="0000FF"/>
                </a:solidFill>
                <a:ea typeface="+mj-ea"/>
                <a:cs typeface="Apple Casual"/>
              </a:rPr>
              <a:t> a prueba</a:t>
            </a:r>
            <a:endParaRPr kumimoji="0" lang="es-ES_tradnl" sz="24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Apple Casual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032590260"/>
              </p:ext>
            </p:extLst>
          </p:nvPr>
        </p:nvGraphicFramePr>
        <p:xfrm>
          <a:off x="384858" y="2301240"/>
          <a:ext cx="3901440" cy="4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61298746"/>
              </p:ext>
            </p:extLst>
          </p:nvPr>
        </p:nvGraphicFramePr>
        <p:xfrm>
          <a:off x="4512968" y="2532683"/>
          <a:ext cx="4404361" cy="390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044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25"/>
          <p:cNvSpPr/>
          <p:nvPr/>
        </p:nvSpPr>
        <p:spPr>
          <a:xfrm>
            <a:off x="485775" y="5928360"/>
            <a:ext cx="7268085" cy="7710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0000FF"/>
                </a:solidFill>
                <a:latin typeface="Verdana"/>
                <a:cs typeface="Verdana"/>
              </a:rPr>
              <a:t>DERIVACIONES POR ESPACIOS HECHAS A ADHARA PARA PRUEBA 2016/2017</a:t>
            </a:r>
            <a:endParaRPr lang="es-ES_tradnl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15" name="Imagen 14" descr="Screen shot 2017-03-08 at 12.22.5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8" y="2435879"/>
            <a:ext cx="4247782" cy="3376079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682707390"/>
              </p:ext>
            </p:extLst>
          </p:nvPr>
        </p:nvGraphicFramePr>
        <p:xfrm>
          <a:off x="3400427" y="2150232"/>
          <a:ext cx="6100762" cy="394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132"/>
          <p:cNvSpPr/>
          <p:nvPr/>
        </p:nvSpPr>
        <p:spPr bwMode="auto">
          <a:xfrm>
            <a:off x="5257800" y="2200733"/>
            <a:ext cx="3719303" cy="4407284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8" name="TextBox 93"/>
          <p:cNvSpPr txBox="1">
            <a:spLocks noChangeArrowheads="1"/>
          </p:cNvSpPr>
          <p:nvPr/>
        </p:nvSpPr>
        <p:spPr bwMode="auto">
          <a:xfrm>
            <a:off x="5364481" y="2531095"/>
            <a:ext cx="352347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dirty="0" err="1" smtClean="0"/>
              <a:t>Ciber</a:t>
            </a:r>
            <a:r>
              <a:rPr lang="es-ES_tradnl" dirty="0" smtClean="0"/>
              <a:t> derivó en </a:t>
            </a:r>
            <a:r>
              <a:rPr lang="es-ES_tradnl" b="1" dirty="0" smtClean="0"/>
              <a:t>2016</a:t>
            </a:r>
            <a:r>
              <a:rPr lang="es-ES_tradnl" dirty="0"/>
              <a:t> </a:t>
            </a:r>
            <a:r>
              <a:rPr lang="es-ES_tradnl" dirty="0" smtClean="0"/>
              <a:t>para prueba a </a:t>
            </a:r>
            <a:r>
              <a:rPr lang="es-ES_tradnl" b="1" dirty="0" smtClean="0"/>
              <a:t>351</a:t>
            </a:r>
            <a:r>
              <a:rPr lang="es-ES_tradnl" dirty="0" smtClean="0"/>
              <a:t> usuarios. </a:t>
            </a:r>
            <a:r>
              <a:rPr lang="es-ES_tradnl" b="1" dirty="0" smtClean="0"/>
              <a:t>281 </a:t>
            </a:r>
            <a:r>
              <a:rPr lang="es-ES_tradnl" dirty="0" smtClean="0"/>
              <a:t>se la hicieron (el </a:t>
            </a:r>
            <a:r>
              <a:rPr lang="es-ES_tradnl" b="1" dirty="0" smtClean="0"/>
              <a:t>80,5%). </a:t>
            </a:r>
            <a:r>
              <a:rPr lang="es-ES_tradnl" dirty="0" smtClean="0"/>
              <a:t>Hay una pérdida de un </a:t>
            </a:r>
            <a:r>
              <a:rPr lang="es-ES_tradnl" b="1" dirty="0" smtClean="0"/>
              <a:t>19,5% </a:t>
            </a:r>
            <a:r>
              <a:rPr lang="es-ES_tradnl" dirty="0" smtClean="0"/>
              <a:t>(¿pérdida real?). Supone el </a:t>
            </a:r>
            <a:r>
              <a:rPr lang="es-ES_tradnl" b="1" dirty="0" smtClean="0"/>
              <a:t>21,2% del total de pruebas hechas</a:t>
            </a:r>
            <a:r>
              <a:rPr lang="es-ES_tradnl" dirty="0" smtClean="0"/>
              <a:t>.</a:t>
            </a:r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En </a:t>
            </a:r>
            <a:r>
              <a:rPr lang="es-ES_tradnl" b="1" dirty="0" smtClean="0"/>
              <a:t>2017,</a:t>
            </a:r>
            <a:r>
              <a:rPr lang="es-ES_tradnl" dirty="0" smtClean="0"/>
              <a:t> hay </a:t>
            </a:r>
            <a:r>
              <a:rPr lang="es-ES_tradnl" b="1" dirty="0" smtClean="0"/>
              <a:t>290</a:t>
            </a:r>
            <a:r>
              <a:rPr lang="es-ES_tradnl" dirty="0" smtClean="0"/>
              <a:t> derivaciones y, sin embargo,  hay </a:t>
            </a:r>
            <a:r>
              <a:rPr lang="es-ES_tradnl" b="1" dirty="0" smtClean="0"/>
              <a:t>332</a:t>
            </a:r>
            <a:r>
              <a:rPr lang="es-ES_tradnl" dirty="0" smtClean="0"/>
              <a:t> personas que declaran en </a:t>
            </a:r>
            <a:r>
              <a:rPr lang="es-ES_tradnl" dirty="0" err="1" smtClean="0"/>
              <a:t>Cobatest</a:t>
            </a:r>
            <a:r>
              <a:rPr lang="es-ES_tradnl" dirty="0" smtClean="0"/>
              <a:t> venir derivados de </a:t>
            </a:r>
            <a:r>
              <a:rPr lang="es-ES_tradnl" dirty="0" err="1" smtClean="0"/>
              <a:t>Ciber</a:t>
            </a:r>
            <a:r>
              <a:rPr lang="es-ES_tradnl" dirty="0" smtClean="0"/>
              <a:t>(chat chueca, pruebas por puerta, más confianza..). Hay una ganancia de un </a:t>
            </a:r>
            <a:r>
              <a:rPr lang="es-ES_tradnl" b="1" dirty="0" smtClean="0"/>
              <a:t>12,6%. </a:t>
            </a:r>
            <a:r>
              <a:rPr lang="es-ES_tradnl" dirty="0" smtClean="0"/>
              <a:t>Supone el </a:t>
            </a:r>
            <a:r>
              <a:rPr lang="es-ES_tradnl" b="1" dirty="0" smtClean="0"/>
              <a:t>35% del total de pruebas</a:t>
            </a:r>
            <a:endParaRPr lang="es-ES_tradnl" b="1" dirty="0"/>
          </a:p>
          <a:p>
            <a:pPr algn="just"/>
            <a:endParaRPr lang="es-ES_tradnl" sz="2000" dirty="0" smtClean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691640" y="1404796"/>
            <a:ext cx="5947801" cy="609225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 </a:t>
            </a:r>
            <a:r>
              <a:rPr lang="es-ES_tradnl" sz="2800" b="1" cap="all" dirty="0" err="1" smtClean="0">
                <a:solidFill>
                  <a:srgbClr val="FF0000"/>
                </a:solidFill>
                <a:latin typeface="Apple Casual"/>
                <a:ea typeface="+mj-ea"/>
                <a:cs typeface="Apple Casual"/>
              </a:rPr>
              <a:t>ciber</a:t>
            </a:r>
            <a:r>
              <a:rPr lang="es-ES_tradnl" sz="2800" b="1" cap="all" dirty="0" smtClean="0">
                <a:solidFill>
                  <a:srgbClr val="FF0000"/>
                </a:solidFill>
                <a:latin typeface="Apple Casual"/>
                <a:ea typeface="+mj-ea"/>
                <a:cs typeface="Apple Casual"/>
              </a:rPr>
              <a:t> datos </a:t>
            </a:r>
            <a:r>
              <a:rPr lang="es-ES_tradnl" sz="2800" b="1" cap="all" dirty="0" err="1" smtClean="0">
                <a:solidFill>
                  <a:srgbClr val="FF0000"/>
                </a:solidFill>
                <a:latin typeface="Apple Casual"/>
                <a:ea typeface="+mj-ea"/>
                <a:cs typeface="Apple Casual"/>
              </a:rPr>
              <a:t>cobatest</a:t>
            </a:r>
            <a:r>
              <a:rPr lang="es-ES_tradnl" sz="2800" b="1" cap="all" dirty="0" smtClean="0">
                <a:solidFill>
                  <a:srgbClr val="FF0000"/>
                </a:solidFill>
                <a:latin typeface="Apple Casual"/>
                <a:ea typeface="+mj-ea"/>
                <a:cs typeface="Apple Casual"/>
              </a:rPr>
              <a:t> sede  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443698513"/>
              </p:ext>
            </p:extLst>
          </p:nvPr>
        </p:nvGraphicFramePr>
        <p:xfrm>
          <a:off x="243382" y="2544017"/>
          <a:ext cx="501441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82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922520"/>
          </a:xfrm>
        </p:spPr>
        <p:txBody>
          <a:bodyPr>
            <a:normAutofit/>
          </a:bodyPr>
          <a:lstStyle/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Calibri" panose="020F0502020204030204" pitchFamily="34" charset="0"/>
              </a:rPr>
              <a:t>Test positivos 2016: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Calibri" panose="020F0502020204030204" pitchFamily="34" charset="0"/>
              </a:rPr>
              <a:t>Sede: 37 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Calibri" panose="020F0502020204030204" pitchFamily="34" charset="0"/>
              </a:rPr>
              <a:t>De </a:t>
            </a:r>
            <a:r>
              <a:rPr lang="es-ES" sz="2900" dirty="0" err="1" smtClean="0">
                <a:ea typeface="Verdana" pitchFamily="34" charset="0"/>
                <a:cs typeface="Calibri" panose="020F0502020204030204" pitchFamily="34" charset="0"/>
              </a:rPr>
              <a:t>Ciber</a:t>
            </a:r>
            <a:r>
              <a:rPr lang="es-ES" sz="2900" dirty="0" smtClean="0">
                <a:ea typeface="Verdana" pitchFamily="34" charset="0"/>
                <a:cs typeface="Calibri" panose="020F0502020204030204" pitchFamily="34" charset="0"/>
              </a:rPr>
              <a:t>: 12  (32,4% del total)</a:t>
            </a:r>
          </a:p>
          <a:p>
            <a:pPr marL="0" indent="0" algn="just">
              <a:buSzPct val="150000"/>
              <a:buNone/>
            </a:pPr>
            <a:endParaRPr lang="es-ES" sz="2900" dirty="0">
              <a:ea typeface="Verdana" pitchFamily="34" charset="0"/>
              <a:cs typeface="Calibri" panose="020F0502020204030204" pitchFamily="34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Verdana" pitchFamily="34" charset="0"/>
              </a:rPr>
              <a:t>Test positivos 2017 (a 31/10):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Verdana" pitchFamily="34" charset="0"/>
              </a:rPr>
              <a:t>Sede: 20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" sz="2900" dirty="0" smtClean="0">
                <a:ea typeface="Verdana" pitchFamily="34" charset="0"/>
                <a:cs typeface="Verdana" pitchFamily="34" charset="0"/>
              </a:rPr>
              <a:t>De </a:t>
            </a:r>
            <a:r>
              <a:rPr lang="es-ES" sz="2900" dirty="0" err="1" smtClean="0">
                <a:ea typeface="Verdana" pitchFamily="34" charset="0"/>
                <a:cs typeface="Verdana" pitchFamily="34" charset="0"/>
              </a:rPr>
              <a:t>Ciber</a:t>
            </a:r>
            <a:r>
              <a:rPr lang="es-ES" sz="2900" dirty="0" smtClean="0">
                <a:ea typeface="Verdana" pitchFamily="34" charset="0"/>
                <a:cs typeface="Verdana" pitchFamily="34" charset="0"/>
              </a:rPr>
              <a:t>: 7 (35% del total)</a:t>
            </a:r>
          </a:p>
          <a:p>
            <a:pPr>
              <a:buSzPct val="150000"/>
              <a:buFont typeface="Arial" pitchFamily="34" charset="0"/>
              <a:buChar char="•"/>
            </a:pPr>
            <a:endParaRPr lang="es-ES_tradnl" dirty="0">
              <a:ea typeface="Verdana" charset="0"/>
              <a:cs typeface="Verdana" charset="0"/>
            </a:endParaRPr>
          </a:p>
          <a:p>
            <a:pPr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ClrTx/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dirty="0"/>
          </a:p>
        </p:txBody>
      </p:sp>
      <p:pic>
        <p:nvPicPr>
          <p:cNvPr id="4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487680"/>
            <a:ext cx="2039161" cy="82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Screen shot 2017-03-03 at 10.4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670" y="414890"/>
            <a:ext cx="954458" cy="1060766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Título 1"/>
          <p:cNvSpPr txBox="1">
            <a:spLocks noGrp="1"/>
          </p:cNvSpPr>
          <p:nvPr>
            <p:ph type="title"/>
          </p:nvPr>
        </p:nvSpPr>
        <p:spPr>
          <a:xfrm>
            <a:off x="2621280" y="333375"/>
            <a:ext cx="4693920" cy="1143000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  <a:r>
              <a:rPr lang="es-ES_tradnl" sz="2800" b="1" cap="all" noProof="0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PREVALENCIA DE REACTIVOS</a:t>
            </a: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 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8" name="Marco 7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132"/>
          <p:cNvSpPr/>
          <p:nvPr/>
        </p:nvSpPr>
        <p:spPr bwMode="auto">
          <a:xfrm>
            <a:off x="265870" y="3236655"/>
            <a:ext cx="1945899" cy="2723047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7" name="TextBox 93"/>
          <p:cNvSpPr txBox="1">
            <a:spLocks noChangeArrowheads="1"/>
          </p:cNvSpPr>
          <p:nvPr/>
        </p:nvSpPr>
        <p:spPr bwMode="auto">
          <a:xfrm>
            <a:off x="265871" y="3236655"/>
            <a:ext cx="174753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1700" dirty="0" smtClean="0"/>
              <a:t>La edad media </a:t>
            </a:r>
            <a:r>
              <a:rPr lang="es-ES_tradnl" sz="1700" dirty="0"/>
              <a:t>del </a:t>
            </a:r>
            <a:r>
              <a:rPr lang="es-ES_tradnl" sz="1700" dirty="0" smtClean="0"/>
              <a:t>usuario es:</a:t>
            </a:r>
          </a:p>
          <a:p>
            <a:pPr algn="just"/>
            <a:endParaRPr lang="es-ES_tradnl" sz="1700" dirty="0"/>
          </a:p>
          <a:p>
            <a:pPr algn="just"/>
            <a:r>
              <a:rPr lang="es-ES_tradnl" sz="1700" dirty="0" smtClean="0"/>
              <a:t>30 </a:t>
            </a:r>
            <a:r>
              <a:rPr lang="es-ES_tradnl" sz="1700" dirty="0"/>
              <a:t>años en la </a:t>
            </a:r>
            <a:r>
              <a:rPr lang="es-ES_tradnl" sz="1700" dirty="0" smtClean="0"/>
              <a:t>App</a:t>
            </a:r>
            <a:r>
              <a:rPr lang="es-ES_tradnl" sz="1700" dirty="0"/>
              <a:t> </a:t>
            </a:r>
            <a:r>
              <a:rPr lang="es-ES_tradnl" sz="1700" dirty="0" err="1" smtClean="0"/>
              <a:t>Wapo</a:t>
            </a:r>
            <a:endParaRPr lang="es-ES_tradnl" sz="1700" dirty="0" smtClean="0"/>
          </a:p>
          <a:p>
            <a:pPr algn="just"/>
            <a:r>
              <a:rPr lang="es-ES_tradnl" sz="1700" dirty="0" smtClean="0"/>
              <a:t>25 años en WhatsApp (edad con mayor número de consultas).</a:t>
            </a:r>
          </a:p>
          <a:p>
            <a:pPr algn="just"/>
            <a:endParaRPr lang="en-GB" sz="2000" dirty="0"/>
          </a:p>
        </p:txBody>
      </p:sp>
      <p:pic>
        <p:nvPicPr>
          <p:cNvPr id="8" name="Imagen 7" descr="Screen shot 2017-03-03 at 12.59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569" y="2545080"/>
            <a:ext cx="6541743" cy="3705943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941319" y="1453578"/>
            <a:ext cx="3870961" cy="713564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cap="all" dirty="0" smtClean="0">
                <a:latin typeface="Apple Casual"/>
                <a:ea typeface="+mj-ea"/>
                <a:cs typeface="Apple Casual"/>
              </a:rPr>
              <a:t>DISTRIBUCIÓN POR EDAD</a:t>
            </a:r>
            <a:endParaRPr kumimoji="0" lang="es-ES_tradnl" sz="2000" b="1" i="0" u="none" strike="noStrike" kern="1200" cap="all" spc="0" normalizeH="0" baseline="0" noProof="0" dirty="0" smtClean="0">
              <a:ln>
                <a:noFill/>
              </a:ln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402080" y="1404797"/>
            <a:ext cx="6237361" cy="739910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DERIVACIONES desde ciber </a:t>
            </a:r>
            <a:endParaRPr kumimoji="0" lang="es-ES_tradnl" sz="32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r>
              <a:rPr kumimoji="0" lang="es-ES_tradnl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</a:p>
        </p:txBody>
      </p:sp>
      <p:sp>
        <p:nvSpPr>
          <p:cNvPr id="12" name="Rounded Rectangle 132"/>
          <p:cNvSpPr/>
          <p:nvPr/>
        </p:nvSpPr>
        <p:spPr bwMode="auto">
          <a:xfrm>
            <a:off x="434190" y="2475068"/>
            <a:ext cx="8445451" cy="1938992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4" name="TextBox 93"/>
          <p:cNvSpPr txBox="1">
            <a:spLocks noChangeArrowheads="1"/>
          </p:cNvSpPr>
          <p:nvPr/>
        </p:nvSpPr>
        <p:spPr bwMode="auto">
          <a:xfrm>
            <a:off x="537257" y="2520788"/>
            <a:ext cx="8342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400" dirty="0" smtClean="0"/>
              <a:t>En 2016, el 35,6% de las personas que contactan con el </a:t>
            </a:r>
            <a:r>
              <a:rPr lang="es-ES_tradnl" sz="2400" dirty="0" err="1" smtClean="0"/>
              <a:t>Ciber</a:t>
            </a:r>
            <a:r>
              <a:rPr lang="es-ES_tradnl" sz="2400" dirty="0" smtClean="0"/>
              <a:t> tienen menos de 30 años.</a:t>
            </a:r>
          </a:p>
          <a:p>
            <a:pPr algn="just"/>
            <a:endParaRPr lang="es-ES_tradnl" sz="2400" dirty="0" smtClean="0"/>
          </a:p>
          <a:p>
            <a:pPr algn="just"/>
            <a:r>
              <a:rPr lang="es-ES_tradnl" sz="2400" dirty="0" smtClean="0"/>
              <a:t>En 2017, son el 59,6%.</a:t>
            </a:r>
            <a:endParaRPr lang="en-GB" sz="2400" dirty="0"/>
          </a:p>
        </p:txBody>
      </p:sp>
      <p:sp>
        <p:nvSpPr>
          <p:cNvPr id="15" name="Rounded Rectangle 132"/>
          <p:cNvSpPr/>
          <p:nvPr/>
        </p:nvSpPr>
        <p:spPr bwMode="auto">
          <a:xfrm>
            <a:off x="434190" y="4689845"/>
            <a:ext cx="8445451" cy="1938992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6" name="TextBox 93"/>
          <p:cNvSpPr txBox="1">
            <a:spLocks noChangeArrowheads="1"/>
          </p:cNvSpPr>
          <p:nvPr/>
        </p:nvSpPr>
        <p:spPr bwMode="auto">
          <a:xfrm>
            <a:off x="537257" y="4689845"/>
            <a:ext cx="8342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400" dirty="0"/>
              <a:t> </a:t>
            </a:r>
            <a:r>
              <a:rPr lang="es-ES_tradnl" sz="2400" dirty="0" smtClean="0"/>
              <a:t>En 2016, el 86% no refieren en el COBATEST pruebas anteriores.</a:t>
            </a:r>
          </a:p>
          <a:p>
            <a:pPr algn="just"/>
            <a:endParaRPr lang="es-ES_tradnl" sz="2400" dirty="0" smtClean="0"/>
          </a:p>
          <a:p>
            <a:pPr algn="just"/>
            <a:r>
              <a:rPr lang="es-ES_tradnl" sz="2400" dirty="0" smtClean="0"/>
              <a:t>En 2017, es el 25%. El 75% son usuarios que repiten (2, 3 </a:t>
            </a:r>
            <a:r>
              <a:rPr lang="es-ES_tradnl" sz="2400" dirty="0" err="1" smtClean="0"/>
              <a:t>ó</a:t>
            </a:r>
            <a:r>
              <a:rPr lang="es-ES_tradnl" sz="2400" dirty="0" smtClean="0"/>
              <a:t> 4 veces) la prueba (fidelización).</a:t>
            </a:r>
            <a:r>
              <a:rPr lang="en-US" sz="2400" b="1" dirty="0" smtClean="0"/>
              <a:t> 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2307020" y="278497"/>
            <a:ext cx="4529959" cy="939587"/>
          </a:xfr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A la búsqueda de espacios…</a:t>
            </a:r>
          </a:p>
        </p:txBody>
      </p:sp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125"/>
          <p:cNvSpPr/>
          <p:nvPr/>
        </p:nvSpPr>
        <p:spPr>
          <a:xfrm>
            <a:off x="5573800" y="1662868"/>
            <a:ext cx="1752983" cy="4060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0000FF"/>
                </a:solidFill>
                <a:latin typeface="Verdana"/>
                <a:cs typeface="Verdana"/>
              </a:rPr>
              <a:t>OBJETIVO</a:t>
            </a:r>
            <a:endParaRPr lang="es-ES_tradnl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4214202" y="2068940"/>
            <a:ext cx="4616106" cy="4458747"/>
            <a:chOff x="8050412" y="29628301"/>
            <a:chExt cx="5564429" cy="6289647"/>
          </a:xfrm>
        </p:grpSpPr>
        <p:sp>
          <p:nvSpPr>
            <p:cNvPr id="11" name="TextBox 93"/>
            <p:cNvSpPr txBox="1">
              <a:spLocks noChangeArrowheads="1"/>
            </p:cNvSpPr>
            <p:nvPr/>
          </p:nvSpPr>
          <p:spPr bwMode="auto">
            <a:xfrm>
              <a:off x="8206151" y="30103025"/>
              <a:ext cx="5249353" cy="5340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s-ES_tradnl" sz="2000" dirty="0" smtClean="0">
                  <a:latin typeface="Verdana" charset="0"/>
                  <a:ea typeface="Verdana" charset="0"/>
                  <a:cs typeface="Verdana" charset="0"/>
                </a:rPr>
                <a:t>Ofrecer un servicio realista y fácilmente accesible allí donde se sabe que se establecen o inician los contactos para las relaciones sexuales entre HSH: las webs y    Apps de contacto.</a:t>
              </a:r>
            </a:p>
            <a:p>
              <a:pPr algn="just"/>
              <a:endParaRPr lang="es-ES_tradnl" sz="20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algn="just"/>
              <a:r>
                <a:rPr lang="es-ES_tradnl" sz="2000" dirty="0" smtClean="0">
                  <a:latin typeface="Verdana" charset="0"/>
                  <a:ea typeface="Verdana" charset="0"/>
                  <a:cs typeface="Verdana" charset="0"/>
                </a:rPr>
                <a:t>Actualmente, se estima que más del 80% de los contactos sexuales entre HSH se producen a través de estos espacios.</a:t>
              </a:r>
            </a:p>
            <a:p>
              <a:pPr algn="just"/>
              <a:endParaRPr lang="es-ES_tradnl" sz="20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2" name="Rounded Rectangle 132"/>
            <p:cNvSpPr/>
            <p:nvPr/>
          </p:nvSpPr>
          <p:spPr>
            <a:xfrm>
              <a:off x="8050412" y="29628301"/>
              <a:ext cx="5564429" cy="6289647"/>
            </a:xfrm>
            <a:prstGeom prst="roundRect">
              <a:avLst/>
            </a:prstGeom>
            <a:noFill/>
            <a:ln w="76200" cmpd="sng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pic>
        <p:nvPicPr>
          <p:cNvPr id="14" name="Imagen 107" descr="Screen shot 2017-03-03 at 8.40.0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404" y="1218084"/>
            <a:ext cx="1078967" cy="9847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5" name="Imagen 107" descr="Screen shot 2017-03-03 at 8.40.0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2166" y="1420717"/>
            <a:ext cx="1078967" cy="9847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6" name="Imagen 107" descr="Screen shot 2017-03-03 at 8.40.0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871" y="5737330"/>
            <a:ext cx="1078967" cy="9847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7" name="Imagen 107" descr="Screen shot 2017-03-03 at 8.40.0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7536" y="5737330"/>
            <a:ext cx="1078967" cy="9847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8" name="Imagen 107" descr="Screen shot 2017-03-03 at 8.40.0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8090" y="1548446"/>
            <a:ext cx="1078967" cy="9847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0" name="Imagen 19" descr="IMG-20170308-WA00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83" y="2838455"/>
            <a:ext cx="3637074" cy="2570957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ea typeface="+mj-ea"/>
                <a:cs typeface="Apple Casual"/>
              </a:rPr>
              <a:t>resultados</a:t>
            </a:r>
            <a:endParaRPr kumimoji="0" lang="es-ES_tradnl" sz="2800" b="1" i="0" u="none" strike="noStrike" kern="1200" cap="all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  <p:sp>
        <p:nvSpPr>
          <p:cNvPr id="10" name="Rounded Rectangle 132"/>
          <p:cNvSpPr/>
          <p:nvPr/>
        </p:nvSpPr>
        <p:spPr bwMode="auto">
          <a:xfrm>
            <a:off x="434190" y="2496779"/>
            <a:ext cx="8445451" cy="4142323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2" name="TextBox 93"/>
          <p:cNvSpPr txBox="1">
            <a:spLocks noChangeArrowheads="1"/>
          </p:cNvSpPr>
          <p:nvPr/>
        </p:nvSpPr>
        <p:spPr bwMode="auto">
          <a:xfrm>
            <a:off x="537257" y="2644170"/>
            <a:ext cx="834238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000" dirty="0" smtClean="0"/>
              <a:t>Datos llamativos de 2015/16/17: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/>
              <a:t>P</a:t>
            </a:r>
            <a:r>
              <a:rPr lang="es-ES_tradnl" sz="2000" dirty="0" smtClean="0"/>
              <a:t>osible pérdida de percepción del </a:t>
            </a:r>
            <a:r>
              <a:rPr lang="es-ES_tradnl" sz="2000" dirty="0" smtClean="0"/>
              <a:t>riesgo y/o falta de información sobre la </a:t>
            </a:r>
            <a:r>
              <a:rPr lang="es-ES_tradnl" sz="2000" dirty="0" smtClean="0"/>
              <a:t>infección frente al VIH en HSH </a:t>
            </a:r>
            <a:r>
              <a:rPr lang="es-ES_tradnl" sz="2000" b="1" dirty="0" smtClean="0"/>
              <a:t>menores de 30 años </a:t>
            </a:r>
            <a:r>
              <a:rPr lang="es-ES_tradnl" sz="2000" dirty="0" smtClean="0"/>
              <a:t>ya que la cuestión más planteada en 2016/17 es la penetración sin condón, mientras que en 2015 fue el sexo oral. 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Incremento de las derivaciones a Profilaxis Post-Exposición por parte del </a:t>
            </a:r>
            <a:r>
              <a:rPr lang="es-ES_tradnl" sz="2000" dirty="0" err="1" smtClean="0"/>
              <a:t>Ciber</a:t>
            </a:r>
            <a:r>
              <a:rPr lang="es-ES_tradnl" sz="2000" dirty="0" smtClean="0"/>
              <a:t>: 5 (2015), 13 (2016), 18 (2017). </a:t>
            </a:r>
            <a:r>
              <a:rPr lang="es-ES_tradnl" sz="2000" dirty="0"/>
              <a:t>U</a:t>
            </a:r>
            <a:r>
              <a:rPr lang="es-ES_tradnl" sz="2000" dirty="0" smtClean="0"/>
              <a:t>n 70% son menores de 30 años.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A partir de 36 años desaparece la consulta “qué es el VIH/síntomas”</a:t>
            </a:r>
          </a:p>
          <a:p>
            <a:pPr marL="342900" indent="-342900" algn="just">
              <a:buFontTx/>
              <a:buChar char="-"/>
            </a:pPr>
            <a:r>
              <a:rPr lang="es-ES_tradnl" sz="2000" dirty="0" smtClean="0"/>
              <a:t>Aumento importante y progresivo de la pregunta “transmisión en parejas </a:t>
            </a:r>
            <a:r>
              <a:rPr lang="es-ES_tradnl" sz="2000" dirty="0" err="1" smtClean="0"/>
              <a:t>serodiscordantes</a:t>
            </a:r>
            <a:r>
              <a:rPr lang="es-ES_tradnl" sz="2000" dirty="0" smtClean="0"/>
              <a:t>/Intransmisible, Indetectable”:</a:t>
            </a:r>
          </a:p>
          <a:p>
            <a:pPr marL="800100" lvl="1" indent="-342900" algn="just">
              <a:buFontTx/>
              <a:buChar char="-"/>
            </a:pPr>
            <a:r>
              <a:rPr lang="es-ES_tradnl" sz="2000" dirty="0" smtClean="0"/>
              <a:t>2015: 33</a:t>
            </a:r>
          </a:p>
          <a:p>
            <a:pPr marL="800100" lvl="1" indent="-342900" algn="just">
              <a:buFontTx/>
              <a:buChar char="-"/>
            </a:pPr>
            <a:r>
              <a:rPr lang="es-ES_tradnl" sz="2000" dirty="0" smtClean="0"/>
              <a:t>2016: 57</a:t>
            </a:r>
          </a:p>
          <a:p>
            <a:pPr marL="800100" lvl="1" indent="-342900" algn="just">
              <a:buFontTx/>
              <a:buChar char="-"/>
            </a:pPr>
            <a:r>
              <a:rPr lang="es-ES_tradnl" sz="2000" dirty="0" smtClean="0"/>
              <a:t>2017: 84</a:t>
            </a:r>
          </a:p>
          <a:p>
            <a:pPr marL="342900" indent="-342900" algn="just">
              <a:buFontTx/>
              <a:buChar char="-"/>
            </a:pPr>
            <a:endParaRPr lang="es-ES_tradnl" sz="2000" dirty="0" smtClean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941319" y="1453578"/>
            <a:ext cx="3870961" cy="713564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cap="all" dirty="0" smtClean="0">
                <a:latin typeface="Apple Casual"/>
                <a:ea typeface="+mj-ea"/>
                <a:cs typeface="Apple Casual"/>
              </a:rPr>
              <a:t>DISTRIBUCIÓN POR EDAD</a:t>
            </a:r>
            <a:endParaRPr kumimoji="0" lang="es-ES_tradnl" sz="2000" b="1" i="0" u="none" strike="noStrike" kern="1200" cap="all" spc="0" normalizeH="0" baseline="0" noProof="0" dirty="0" smtClean="0">
              <a:ln>
                <a:noFill/>
              </a:ln>
              <a:effectLst/>
              <a:uLnTx/>
              <a:uFillTx/>
              <a:latin typeface="Apple Casual"/>
              <a:ea typeface="+mj-ea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503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8" name="Imagen 17" descr="Screen shot 2017-03-03 at 10.46.31 A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0" name="Imagen 48" descr="logo_web_sinleyenda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5871" y="278497"/>
            <a:ext cx="2230490" cy="10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21" descr="Screen shot 2017-03-13 at 8.30.46 AM.png"/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3" name="Marcador de contenido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52" y="286398"/>
            <a:ext cx="4038600" cy="10217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97" y="1480318"/>
            <a:ext cx="4852211" cy="51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FAST-TRACK: 90, 90, 90…y 90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El Cibereducador está incluido en el </a:t>
            </a:r>
            <a:r>
              <a:rPr lang="es-ES" b="1" dirty="0"/>
              <a:t>Plan por una Sevilla libre de VIH y </a:t>
            </a:r>
            <a:r>
              <a:rPr lang="es-ES" b="1" dirty="0" smtClean="0"/>
              <a:t>sida 2018/22</a:t>
            </a:r>
            <a:r>
              <a:rPr lang="es-ES" dirty="0"/>
              <a:t> </a:t>
            </a:r>
            <a:r>
              <a:rPr lang="es-ES" dirty="0" smtClean="0"/>
              <a:t>como:</a:t>
            </a:r>
          </a:p>
          <a:p>
            <a:pPr marL="0" indent="0">
              <a:buNone/>
            </a:pPr>
            <a:r>
              <a:rPr lang="es-ES" dirty="0" smtClean="0"/>
              <a:t>			- Actividad educativa en VIH/ITS</a:t>
            </a:r>
          </a:p>
          <a:p>
            <a:pPr marL="0" indent="0">
              <a:buNone/>
            </a:pPr>
            <a:r>
              <a:rPr lang="es-ES" dirty="0" smtClean="0"/>
              <a:t>			- Innovación: apoyo en nuevas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tecnologías de la comunicación. 		                                                          </a:t>
            </a:r>
          </a:p>
          <a:p>
            <a:pPr marL="0" indent="0">
              <a:buNone/>
            </a:pPr>
            <a:r>
              <a:rPr lang="es-ES" dirty="0" smtClean="0"/>
              <a:t>			- En promoción del diagnóstico precoz en                   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la línea Estratégica I.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- </a:t>
            </a:r>
            <a:r>
              <a:rPr lang="es-ES" dirty="0"/>
              <a:t>E</a:t>
            </a:r>
            <a:r>
              <a:rPr lang="es-ES" dirty="0" smtClean="0"/>
              <a:t>n Línea Estratégica II y III de forma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transversal en todas las acciones.                          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o 3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75656"/>
            <a:ext cx="8686800" cy="5382344"/>
          </a:xfrm>
        </p:spPr>
        <p:txBody>
          <a:bodyPr>
            <a:normAutofit/>
          </a:bodyPr>
          <a:lstStyle/>
          <a:p>
            <a:pPr algn="just">
              <a:buSzPct val="150000"/>
              <a:buFont typeface="Arial" pitchFamily="34" charset="0"/>
              <a:buChar char="•"/>
            </a:pPr>
            <a:r>
              <a:rPr lang="es-ES" sz="2000" dirty="0"/>
              <a:t>En 2016 se notificaron </a:t>
            </a:r>
            <a:r>
              <a:rPr lang="es-ES" sz="2000" dirty="0" smtClean="0"/>
              <a:t>(*):</a:t>
            </a:r>
          </a:p>
          <a:p>
            <a:pPr marL="0" indent="0">
              <a:buNone/>
            </a:pPr>
            <a:r>
              <a:rPr lang="es-ES" sz="2000" dirty="0" smtClean="0"/>
              <a:t>-   En </a:t>
            </a:r>
            <a:r>
              <a:rPr lang="es-ES" sz="2000" dirty="0"/>
              <a:t>el Distrito Sanitario de Sevilla, 68 nuevos diagnósticos VIH (tasa de incidencia  </a:t>
            </a:r>
            <a:r>
              <a:rPr lang="es-ES" sz="2000" dirty="0" smtClean="0"/>
              <a:t>   </a:t>
            </a:r>
          </a:p>
          <a:p>
            <a:pPr marL="0" indent="0">
              <a:buNone/>
            </a:pPr>
            <a:r>
              <a:rPr lang="es-ES" sz="2000" dirty="0" smtClean="0"/>
              <a:t>     9,85).</a:t>
            </a:r>
          </a:p>
          <a:p>
            <a:pPr>
              <a:buFontTx/>
              <a:buChar char="-"/>
            </a:pPr>
            <a:r>
              <a:rPr lang="es-ES" sz="2000" dirty="0" smtClean="0"/>
              <a:t>En </a:t>
            </a:r>
            <a:r>
              <a:rPr lang="es-ES" sz="2000" dirty="0"/>
              <a:t>la provincia de Sevilla, 121 casos (tasa de incidencia 6,24</a:t>
            </a:r>
            <a:r>
              <a:rPr lang="es-ES" sz="2000" dirty="0" smtClean="0"/>
              <a:t>).</a:t>
            </a:r>
          </a:p>
          <a:p>
            <a:pPr>
              <a:buFontTx/>
              <a:buChar char="-"/>
            </a:pPr>
            <a:endParaRPr lang="es-ES" sz="2000" dirty="0" smtClean="0"/>
          </a:p>
          <a:p>
            <a:pPr>
              <a:buFontTx/>
              <a:buChar char="-"/>
            </a:pPr>
            <a:r>
              <a:rPr lang="es-ES" sz="2000" dirty="0" err="1" smtClean="0"/>
              <a:t>Adhara</a:t>
            </a:r>
            <a:r>
              <a:rPr lang="es-ES" sz="2000" dirty="0" smtClean="0"/>
              <a:t> notificó 37 (uno, vive en Málaga) y de ellos, 12 son de </a:t>
            </a:r>
            <a:r>
              <a:rPr lang="es-ES" sz="2000" dirty="0" err="1" smtClean="0"/>
              <a:t>Ciber</a:t>
            </a:r>
            <a:r>
              <a:rPr lang="es-ES" sz="2000" dirty="0" smtClean="0"/>
              <a:t>.</a:t>
            </a:r>
          </a:p>
          <a:p>
            <a:pPr>
              <a:buFontTx/>
              <a:buChar char="-"/>
            </a:pPr>
            <a:endParaRPr lang="es-ES" sz="2000" dirty="0" smtClean="0"/>
          </a:p>
          <a:p>
            <a:pPr marL="0" indent="0">
              <a:buNone/>
            </a:pPr>
            <a:r>
              <a:rPr lang="es-ES" sz="2000" dirty="0"/>
              <a:t>¿</a:t>
            </a:r>
            <a:r>
              <a:rPr lang="es-ES" sz="2000" dirty="0" err="1"/>
              <a:t>Adhara</a:t>
            </a:r>
            <a:r>
              <a:rPr lang="es-ES" sz="2000" dirty="0"/>
              <a:t> dio el 53% del total de positivos de 2016 en el Distrito Sanitario Sevilla? </a:t>
            </a:r>
          </a:p>
          <a:p>
            <a:pPr marL="0" indent="0">
              <a:buNone/>
            </a:pPr>
            <a:r>
              <a:rPr lang="es-ES" sz="2000" dirty="0"/>
              <a:t>¿el 30% de la provincia</a:t>
            </a:r>
            <a:r>
              <a:rPr lang="es-ES" sz="2000" dirty="0" smtClean="0"/>
              <a:t>?</a:t>
            </a:r>
          </a:p>
          <a:p>
            <a:pPr marL="0" indent="0">
              <a:buNone/>
            </a:pPr>
            <a:r>
              <a:rPr lang="es-ES" sz="2000" dirty="0"/>
              <a:t>¿El Cibereducador aportó el 17,6% del </a:t>
            </a:r>
            <a:r>
              <a:rPr lang="es-ES" sz="2000" dirty="0" smtClean="0"/>
              <a:t>total…? </a:t>
            </a:r>
          </a:p>
          <a:p>
            <a:pPr marL="0" indent="0">
              <a:buNone/>
            </a:pPr>
            <a:endParaRPr lang="es-ES" sz="2000" dirty="0"/>
          </a:p>
          <a:p>
            <a:pPr marL="0" indent="0" algn="ctr">
              <a:buNone/>
            </a:pPr>
            <a:r>
              <a:rPr lang="es-ES" sz="2000" dirty="0" smtClean="0"/>
              <a:t>¡Estos son los datos, tuyas son las conclusiones!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r>
              <a:rPr lang="es-ES" sz="1700" dirty="0"/>
              <a:t>*datos no corregidos por retraso en la notificación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>
              <a:buFontTx/>
              <a:buChar char="-"/>
            </a:pPr>
            <a:endParaRPr lang="es-ES" dirty="0" smtClean="0"/>
          </a:p>
          <a:p>
            <a:pPr>
              <a:buFontTx/>
              <a:buChar char="-"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algn="just">
              <a:buSzPct val="150000"/>
              <a:buFont typeface="Arial" pitchFamily="34" charset="0"/>
              <a:buChar char="•"/>
            </a:pPr>
            <a:endParaRPr lang="es-ES" dirty="0"/>
          </a:p>
          <a:p>
            <a:pPr algn="just">
              <a:buSzPct val="150000"/>
              <a:buFont typeface="Arial" pitchFamily="34" charset="0"/>
              <a:buChar char="•"/>
            </a:pPr>
            <a:endParaRPr lang="es-ES" sz="2900" dirty="0" smtClean="0">
              <a:ea typeface="Verdana" pitchFamily="34" charset="0"/>
              <a:cs typeface="Verdana" pitchFamily="34" charset="0"/>
            </a:endParaRPr>
          </a:p>
          <a:p>
            <a:pPr marL="0" indent="0">
              <a:buSzPct val="150000"/>
              <a:buNone/>
            </a:pPr>
            <a:endParaRPr lang="en-GB" dirty="0" smtClean="0">
              <a:cs typeface="Verdana"/>
            </a:endParaRPr>
          </a:p>
          <a:p>
            <a:pPr>
              <a:buSzPct val="150000"/>
              <a:buFont typeface="Arial" pitchFamily="34" charset="0"/>
              <a:buChar char="•"/>
            </a:pPr>
            <a:endParaRPr lang="es-ES_tradnl" dirty="0">
              <a:ea typeface="Verdana" charset="0"/>
              <a:cs typeface="Verdana" charset="0"/>
            </a:endParaRPr>
          </a:p>
          <a:p>
            <a:pPr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ClrTx/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dirty="0"/>
          </a:p>
        </p:txBody>
      </p:sp>
      <p:sp>
        <p:nvSpPr>
          <p:cNvPr id="7" name="Marco 6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1367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FAST-TRACK: 90, 90, 90…y 90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Título 1"/>
          <p:cNvSpPr>
            <a:spLocks noGrp="1"/>
          </p:cNvSpPr>
          <p:nvPr>
            <p:ph type="ctrTitle"/>
          </p:nvPr>
        </p:nvSpPr>
        <p:spPr>
          <a:xfrm>
            <a:off x="2227315" y="2963823"/>
            <a:ext cx="4689370" cy="939587"/>
          </a:xfr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CONCLUSIONES</a:t>
            </a:r>
          </a:p>
        </p:txBody>
      </p:sp>
      <p:pic>
        <p:nvPicPr>
          <p:cNvPr id="18" name="Imagen 17" descr="Screen shot 2017-03-03 at 10.46.31 A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0" name="Imagen 48" descr="logo_web_sinleyenda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5871" y="278497"/>
            <a:ext cx="2230490" cy="10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21" descr="Screen shot 2017-03-13 at 8.30.46 AM.png"/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3" name="Marcador de contenido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52" y="286398"/>
            <a:ext cx="4038600" cy="1021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ES" sz="40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2880" y="1557890"/>
            <a:ext cx="8778240" cy="5300110"/>
          </a:xfrm>
        </p:spPr>
        <p:txBody>
          <a:bodyPr>
            <a:normAutofit fontScale="92500" lnSpcReduction="10000"/>
          </a:bodyPr>
          <a:lstStyle/>
          <a:p>
            <a:pPr algn="just">
              <a:buSzPct val="150000"/>
              <a:buFont typeface="Arial" pitchFamily="34" charset="0"/>
              <a:buChar char="•"/>
            </a:pPr>
            <a:r>
              <a:rPr lang="es-ES" sz="2200" dirty="0">
                <a:ea typeface="Verdana" pitchFamily="34" charset="0"/>
                <a:cs typeface="Calibri" panose="020F0502020204030204" pitchFamily="34" charset="0"/>
              </a:rPr>
              <a:t>Es un servicio económico, costo efectivo y ecológico</a:t>
            </a:r>
            <a:r>
              <a:rPr lang="es-ES" sz="2200" dirty="0" smtClean="0">
                <a:ea typeface="Verdana" pitchFamily="34" charset="0"/>
                <a:cs typeface="Calibri" panose="020F0502020204030204" pitchFamily="34" charset="0"/>
              </a:rPr>
              <a:t>.</a:t>
            </a:r>
            <a:endParaRPr lang="es-ES" sz="2200" dirty="0" smtClean="0">
              <a:ea typeface="Verdana" pitchFamily="34" charset="0"/>
              <a:cs typeface="Verdana" pitchFamily="34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>
                <a:ea typeface="Verdana" charset="0"/>
                <a:cs typeface="Verdana" charset="0"/>
              </a:rPr>
              <a:t>Elimina barreras y desigualdades de acceso a la información, prevención y servicios socio-sanitarios, superando distancias geográficas (ámbito rural</a:t>
            </a:r>
            <a:r>
              <a:rPr lang="es-ES_tradnl" sz="2200" dirty="0" smtClean="0">
                <a:ea typeface="Verdana" charset="0"/>
                <a:cs typeface="Verdana" charset="0"/>
              </a:rPr>
              <a:t>).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>
                <a:ea typeface="Verdana" charset="0"/>
                <a:cs typeface="Verdana" charset="0"/>
              </a:rPr>
              <a:t>Favorece el trabajo en red con otras organizaciones a través de las derivaciones, al optimizar y dar a conocer los recursos existentes</a:t>
            </a:r>
            <a:r>
              <a:rPr lang="es-ES_tradnl" sz="2200" dirty="0" smtClean="0">
                <a:ea typeface="Verdana" charset="0"/>
                <a:cs typeface="Verdana" charset="0"/>
              </a:rPr>
              <a:t>.</a:t>
            </a:r>
            <a:endParaRPr lang="es-ES" sz="2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>
                <a:ea typeface="Verdana" charset="0"/>
                <a:cs typeface="Verdana" charset="0"/>
              </a:rPr>
              <a:t>Aumenta el conocimiento de la </a:t>
            </a:r>
            <a:r>
              <a:rPr lang="es-ES_tradnl" sz="2200" dirty="0" err="1">
                <a:ea typeface="Verdana" charset="0"/>
                <a:cs typeface="Verdana" charset="0"/>
              </a:rPr>
              <a:t>Ong</a:t>
            </a:r>
            <a:r>
              <a:rPr lang="es-ES_tradnl" sz="2200" dirty="0">
                <a:ea typeface="Verdana" charset="0"/>
                <a:cs typeface="Verdana" charset="0"/>
              </a:rPr>
              <a:t> entre poblaciones más vulnerables</a:t>
            </a:r>
            <a:r>
              <a:rPr lang="es-ES_tradnl" sz="2200" dirty="0" smtClean="0">
                <a:ea typeface="Verdana" charset="0"/>
                <a:cs typeface="Verdana" charset="0"/>
              </a:rPr>
              <a:t>.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>
                <a:ea typeface="Verdana" charset="0"/>
                <a:cs typeface="Verdana" charset="0"/>
              </a:rPr>
              <a:t>El anonimato, la confidencialidad favorecen la comunicación propiciando mayor libertad a la hora de consultar lo que realmente preocupa a la persona.  Se crea fidelización al servicio</a:t>
            </a:r>
            <a:r>
              <a:rPr lang="es-ES_tradnl" sz="2200" dirty="0" smtClean="0">
                <a:ea typeface="Verdana" charset="0"/>
                <a:cs typeface="Verdana" charset="0"/>
              </a:rPr>
              <a:t>.</a:t>
            </a:r>
            <a:endParaRPr lang="es-ES" sz="2200" dirty="0" smtClean="0">
              <a:ea typeface="Verdana" pitchFamily="34" charset="0"/>
              <a:cs typeface="Verdana" pitchFamily="34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 smtClean="0"/>
              <a:t>Las conversaciones continuadas del Cibereducador con los usuarios reducen o eliminan el miedo a realizarse la prueba del VIH; sobre todo en aquellos que nunca se la han hecho.</a:t>
            </a:r>
            <a:endParaRPr lang="es-ES" sz="2200" dirty="0" smtClean="0">
              <a:ea typeface="Verdana" pitchFamily="34" charset="0"/>
              <a:cs typeface="Verdana" pitchFamily="34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es-ES_tradnl" sz="2200" dirty="0" smtClean="0">
                <a:ea typeface="Verdana" charset="0"/>
                <a:cs typeface="Verdana" charset="0"/>
              </a:rPr>
              <a:t>Se </a:t>
            </a:r>
            <a:r>
              <a:rPr lang="es-ES_tradnl" sz="2200" dirty="0">
                <a:ea typeface="Verdana" charset="0"/>
                <a:cs typeface="Verdana" charset="0"/>
              </a:rPr>
              <a:t>ha convertido en referente para muchos HSH usuarios de estas plataformas de </a:t>
            </a:r>
            <a:r>
              <a:rPr lang="es-ES_tradnl" sz="2200" dirty="0" smtClean="0">
                <a:ea typeface="Verdana" charset="0"/>
                <a:cs typeface="Verdana" charset="0"/>
              </a:rPr>
              <a:t>Internet </a:t>
            </a:r>
            <a:r>
              <a:rPr lang="es-ES_tradnl" sz="2200" dirty="0">
                <a:ea typeface="Verdana" charset="0"/>
                <a:cs typeface="Verdana" charset="0"/>
              </a:rPr>
              <a:t>debido a la disponibilidad y amplia presencia del servicio, que brinda la posibilidad de realizar consultas y recibir apoyo en cualquier momento por parte de un igual con formación específica</a:t>
            </a:r>
            <a:r>
              <a:rPr lang="es-ES_tradnl" sz="2200" dirty="0" smtClean="0">
                <a:ea typeface="Verdana" charset="0"/>
                <a:cs typeface="Verdana" charset="0"/>
              </a:rPr>
              <a:t>.</a:t>
            </a:r>
          </a:p>
          <a:p>
            <a:pPr marL="0" indent="0">
              <a:buSzPct val="150000"/>
              <a:buNone/>
            </a:pPr>
            <a:endParaRPr lang="en-GB" dirty="0" smtClean="0">
              <a:cs typeface="Verdana"/>
            </a:endParaRPr>
          </a:p>
          <a:p>
            <a:pPr>
              <a:buSzPct val="150000"/>
              <a:buFont typeface="Arial" pitchFamily="34" charset="0"/>
              <a:buChar char="•"/>
            </a:pPr>
            <a:endParaRPr lang="es-ES_tradnl" dirty="0">
              <a:ea typeface="Verdana" charset="0"/>
              <a:cs typeface="Verdana" charset="0"/>
            </a:endParaRPr>
          </a:p>
          <a:p>
            <a:pPr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ClrTx/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SzPct val="150000"/>
              <a:buNone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ClrTx/>
              <a:buSzPct val="150000"/>
              <a:buFont typeface="Arial" pitchFamily="34" charset="0"/>
              <a:buChar char="•"/>
            </a:pPr>
            <a:endParaRPr lang="es-ES" sz="3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dirty="0"/>
          </a:p>
        </p:txBody>
      </p:sp>
      <p:pic>
        <p:nvPicPr>
          <p:cNvPr id="4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487680"/>
            <a:ext cx="2039161" cy="82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52" y="487680"/>
            <a:ext cx="4038600" cy="820474"/>
          </a:xfrm>
          <a:prstGeom prst="rect">
            <a:avLst/>
          </a:prstGeom>
        </p:spPr>
      </p:pic>
      <p:pic>
        <p:nvPicPr>
          <p:cNvPr id="6" name="Imagen 5" descr="Screen shot 2017-03-03 at 10.46.3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670" y="414890"/>
            <a:ext cx="954458" cy="1060766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Marco 6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0" y="-182880"/>
            <a:ext cx="9144000" cy="7040880"/>
            <a:chOff x="0" y="0"/>
            <a:chExt cx="9144000" cy="6858000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0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891660" y="239395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3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8" name="Imagen 17" descr="Screen shot 2017-03-03 at 10.46.31 AM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0" name="Imagen 48" descr="logo_web_sinleyenda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5871" y="278497"/>
            <a:ext cx="2219816" cy="10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n 29" descr="Screen shot 2017-03-13 at 8.30.46 AM.png"/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1" name="1 Título"/>
          <p:cNvSpPr txBox="1">
            <a:spLocks/>
          </p:cNvSpPr>
          <p:nvPr/>
        </p:nvSpPr>
        <p:spPr>
          <a:xfrm>
            <a:off x="539552" y="50851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 smtClean="0">
                <a:latin typeface="Copperplate Gothic Bold" pitchFamily="34" charset="0"/>
              </a:rPr>
              <a:t>¡¡Mil millonarias gracias!!</a:t>
            </a:r>
            <a:endParaRPr lang="es-ES" sz="3600" b="1" dirty="0">
              <a:latin typeface="Copperplate Gothic Bold" pitchFamily="34" charset="0"/>
            </a:endParaRPr>
          </a:p>
        </p:txBody>
      </p:sp>
      <p:pic>
        <p:nvPicPr>
          <p:cNvPr id="33" name="Marcador de contenido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52" y="286398"/>
            <a:ext cx="4038600" cy="10217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" y="2362200"/>
            <a:ext cx="2455496" cy="2570584"/>
          </a:xfrm>
          <a:prstGeom prst="rect">
            <a:avLst/>
          </a:prstGeom>
        </p:spPr>
      </p:pic>
      <p:sp>
        <p:nvSpPr>
          <p:cNvPr id="36" name="1 Título"/>
          <p:cNvSpPr txBox="1">
            <a:spLocks/>
          </p:cNvSpPr>
          <p:nvPr/>
        </p:nvSpPr>
        <p:spPr>
          <a:xfrm>
            <a:off x="691952" y="777239"/>
            <a:ext cx="8229600" cy="5603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 smtClean="0">
                <a:latin typeface="Copperplate Gothic Bold" pitchFamily="34" charset="0"/>
              </a:rPr>
              <a:t>LOS IMPORTANTES </a:t>
            </a:r>
          </a:p>
          <a:p>
            <a:pPr algn="r"/>
            <a:r>
              <a:rPr lang="es-ES" sz="3600" b="1" dirty="0" smtClean="0">
                <a:latin typeface="Copperplate Gothic Bold" pitchFamily="34" charset="0"/>
              </a:rPr>
              <a:t>SON LOS USUARIOS.</a:t>
            </a:r>
          </a:p>
          <a:p>
            <a:pPr algn="r"/>
            <a:endParaRPr lang="es-ES" sz="3600" b="1" dirty="0" smtClean="0">
              <a:latin typeface="Copperplate Gothic Bold" pitchFamily="34" charset="0"/>
            </a:endParaRPr>
          </a:p>
          <a:p>
            <a:pPr algn="r"/>
            <a:r>
              <a:rPr lang="es-ES" sz="3600" b="1" dirty="0" smtClean="0">
                <a:latin typeface="Copperplate Gothic Bold" pitchFamily="34" charset="0"/>
              </a:rPr>
              <a:t>A ELLOS, </a:t>
            </a:r>
          </a:p>
          <a:p>
            <a:pPr algn="r"/>
            <a:r>
              <a:rPr lang="es-ES" sz="3600" b="1" dirty="0" smtClean="0">
                <a:latin typeface="Copperplate Gothic Bold" pitchFamily="34" charset="0"/>
              </a:rPr>
              <a:t>A VOSOTROS:</a:t>
            </a:r>
            <a:endParaRPr lang="es-ES" sz="3600" b="1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1905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2307020" y="278497"/>
            <a:ext cx="4529959" cy="939587"/>
          </a:xfr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28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Conquistando espacios</a:t>
            </a:r>
          </a:p>
        </p:txBody>
      </p:sp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4052080438"/>
              </p:ext>
            </p:extLst>
          </p:nvPr>
        </p:nvGraphicFramePr>
        <p:xfrm>
          <a:off x="-980231" y="1722665"/>
          <a:ext cx="6845223" cy="489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 descr="Screen shot 2017-03-13 at 8.28.52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897" y="1316741"/>
            <a:ext cx="7373571" cy="83395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52" y="3342354"/>
            <a:ext cx="3797913" cy="3397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>
            <a:spLocks noGrp="1"/>
          </p:cNvSpPr>
          <p:nvPr>
            <p:ph type="ctrTitle"/>
          </p:nvPr>
        </p:nvSpPr>
        <p:spPr>
          <a:xfrm>
            <a:off x="653336" y="2963823"/>
            <a:ext cx="7837327" cy="939587"/>
          </a:xfr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36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MATERIAL, MÉTODOS y tiempo</a:t>
            </a:r>
          </a:p>
        </p:txBody>
      </p:sp>
      <p:pic>
        <p:nvPicPr>
          <p:cNvPr id="18" name="Imagen 17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0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2692989" cy="91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21" descr="Screen shot 2017-03-13 at 8.30.46 AM.png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3" name="Marcador de contenido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6" y="210825"/>
            <a:ext cx="4038600" cy="1021756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"/>
          <p:cNvGrpSpPr/>
          <p:nvPr/>
        </p:nvGrpSpPr>
        <p:grpSpPr>
          <a:xfrm>
            <a:off x="1" y="-12128"/>
            <a:ext cx="9197889" cy="6874745"/>
            <a:chOff x="0" y="-16745"/>
            <a:chExt cx="9197889" cy="6874745"/>
          </a:xfrm>
        </p:grpSpPr>
        <p:grpSp>
          <p:nvGrpSpPr>
            <p:cNvPr id="3" name="Agrupar 17"/>
            <p:cNvGrpSpPr/>
            <p:nvPr/>
          </p:nvGrpSpPr>
          <p:grpSpPr>
            <a:xfrm>
              <a:off x="0" y="-16745"/>
              <a:ext cx="9197889" cy="6874745"/>
              <a:chOff x="0" y="-16745"/>
              <a:chExt cx="9197889" cy="6874745"/>
            </a:xfrm>
          </p:grpSpPr>
          <p:pic>
            <p:nvPicPr>
              <p:cNvPr id="4" name="Imagen 1" descr="Screen shot 2017-03-02 at 1.48.10 PM.png"/>
              <p:cNvPicPr>
                <a:picLocks noChangeAspect="1"/>
              </p:cNvPicPr>
              <p:nvPr/>
            </p:nvPicPr>
            <p:blipFill>
              <a:blip r:embed="rId2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99378" cy="239629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5" name="Imagen 2" descr="Screen shot 2017-03-02 at 1.48.39 PM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79629" y="-16745"/>
                <a:ext cx="3018260" cy="3433617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8" name="Imagen 5" descr="Screen shot 2017-03-02 at 1.51.15 PM.png"/>
              <p:cNvPicPr>
                <a:picLocks noChangeAspect="1"/>
              </p:cNvPicPr>
              <p:nvPr/>
            </p:nvPicPr>
            <p:blipFill>
              <a:blip r:embed="rId4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0"/>
                <a:ext cx="3325332" cy="170006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9" name="Imagen 4" descr="Screen shot 2017-03-02 at 1.50.21 PM.png"/>
              <p:cNvPicPr>
                <a:picLocks noChangeAspect="1"/>
              </p:cNvPicPr>
              <p:nvPr/>
            </p:nvPicPr>
            <p:blipFill>
              <a:blip r:embed="rId5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0" y="3605781"/>
                <a:ext cx="332693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0" name="Imagen 7" descr="Screen shot 2017-03-02 at 1.52.19 PM.png"/>
              <p:cNvPicPr>
                <a:picLocks noChangeAspect="1"/>
              </p:cNvPicPr>
              <p:nvPr/>
            </p:nvPicPr>
            <p:blipFill>
              <a:blip r:embed="rId6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4368586"/>
                <a:ext cx="3018260" cy="2489414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1" name="Imagen 3" descr="Screen shot 2017-03-02 at 1.49.41 PM.png"/>
              <p:cNvPicPr>
                <a:picLocks noChangeAspect="1"/>
              </p:cNvPicPr>
              <p:nvPr/>
            </p:nvPicPr>
            <p:blipFill>
              <a:blip r:embed="rId7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3326935" y="3605781"/>
                <a:ext cx="2797775" cy="3252219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2" name="Imagen 8" descr="Screen shot 2017-03-02 at 1.52.58 PM.png"/>
              <p:cNvPicPr>
                <a:picLocks noChangeAspect="1"/>
              </p:cNvPicPr>
              <p:nvPr/>
            </p:nvPicPr>
            <p:blipFill>
              <a:blip r:embed="rId8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2799378" y="1765799"/>
                <a:ext cx="2234080" cy="1839981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3" name="Imagen 6" descr="Screen shot 2017-03-02 at 1.51.57 PM.png"/>
              <p:cNvPicPr>
                <a:picLocks noChangeAspect="1"/>
              </p:cNvPicPr>
              <p:nvPr/>
            </p:nvPicPr>
            <p:blipFill>
              <a:blip r:embed="rId9">
                <a:alphaModFix amt="10000"/>
              </a:blip>
              <a:srcRect/>
              <a:stretch>
                <a:fillRect/>
              </a:stretch>
            </p:blipFill>
            <p:spPr bwMode="auto">
              <a:xfrm>
                <a:off x="6125740" y="3433617"/>
                <a:ext cx="3018259" cy="934970"/>
              </a:xfrm>
              <a:prstGeom prst="rect">
                <a:avLst/>
              </a:prstGeom>
              <a:noFill/>
              <a:ln w="304800" cap="rnd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5" name="Imagen 14" descr="Screen shot 2017-03-07 at 8.55.56 AM.png"/>
              <p:cNvPicPr>
                <a:picLocks noChangeAspect="1"/>
              </p:cNvPicPr>
              <p:nvPr/>
            </p:nvPicPr>
            <p:blipFill>
              <a:blip r:embed="rId10">
                <a:alphaModFix amt="10000"/>
              </a:blip>
              <a:stretch>
                <a:fillRect/>
              </a:stretch>
            </p:blipFill>
            <p:spPr>
              <a:xfrm>
                <a:off x="1222674" y="2383105"/>
                <a:ext cx="1205436" cy="120948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6" name="Imagen 15" descr="Screen shot 2017-03-07 at 8.58.57 AM.png"/>
              <p:cNvPicPr>
                <a:picLocks noChangeAspect="1"/>
              </p:cNvPicPr>
              <p:nvPr/>
            </p:nvPicPr>
            <p:blipFill>
              <a:blip r:embed="rId11">
                <a:alphaModFix amt="10000"/>
              </a:blip>
              <a:stretch>
                <a:fillRect/>
              </a:stretch>
            </p:blipFill>
            <p:spPr>
              <a:xfrm rot="5400000">
                <a:off x="4693617" y="2333142"/>
                <a:ext cx="1905718" cy="6395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  <p:pic>
            <p:nvPicPr>
              <p:cNvPr id="17" name="Imagen 16" descr="Screen shot 2017-03-07 at 9.00.10 AM.png"/>
              <p:cNvPicPr>
                <a:picLocks noChangeAspect="1"/>
              </p:cNvPicPr>
              <p:nvPr/>
            </p:nvPicPr>
            <p:blipFill>
              <a:blip r:embed="rId12">
                <a:alphaModFix amt="10000"/>
              </a:blip>
              <a:stretch>
                <a:fillRect/>
              </a:stretch>
            </p:blipFill>
            <p:spPr>
              <a:xfrm rot="5400000">
                <a:off x="2014339" y="2810070"/>
                <a:ext cx="1209484" cy="3819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  <p:sp>
          <p:nvSpPr>
            <p:cNvPr id="19" name="Marco 18"/>
            <p:cNvSpPr/>
            <p:nvPr/>
          </p:nvSpPr>
          <p:spPr>
            <a:xfrm>
              <a:off x="0" y="0"/>
              <a:ext cx="9143999" cy="6858000"/>
            </a:xfrm>
            <a:prstGeom prst="frame">
              <a:avLst>
                <a:gd name="adj1" fmla="val 1444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857261241"/>
              </p:ext>
            </p:extLst>
          </p:nvPr>
        </p:nvGraphicFramePr>
        <p:xfrm>
          <a:off x="1049487" y="2549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2" name="Imagen 21" descr="Screen shot 2017-03-03 at 10.46.31 A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3" name="Imagen 48" descr="logo_web_sinleyenda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ítulo 1"/>
          <p:cNvSpPr>
            <a:spLocks noGrp="1"/>
          </p:cNvSpPr>
          <p:nvPr>
            <p:ph type="ctrTitle"/>
          </p:nvPr>
        </p:nvSpPr>
        <p:spPr>
          <a:xfrm>
            <a:off x="2030129" y="278497"/>
            <a:ext cx="5609313" cy="939587"/>
          </a:xfr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s-ES_tradnl" sz="2400" b="1" cap="all" dirty="0" smtClean="0">
                <a:solidFill>
                  <a:srgbClr val="0000FF"/>
                </a:solidFill>
                <a:latin typeface="Apple Casual"/>
                <a:cs typeface="Apple Casual"/>
              </a:rPr>
              <a:t>MATERIAL, MÉTODOS y TIEMPO</a:t>
            </a:r>
          </a:p>
        </p:txBody>
      </p:sp>
      <p:pic>
        <p:nvPicPr>
          <p:cNvPr id="24" name="Imagen 23" descr="Screen shot 2017-03-08 at 10.53.2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5189" y="3630681"/>
            <a:ext cx="1994686" cy="136957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5" name="Imagen 24" descr="Screen shot 2017-03-08 at 10.55.30 AM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5114" y="5205440"/>
            <a:ext cx="2521532" cy="1408359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6" name="Imagen 25" descr="Screen shot 2017-03-08 at 11.05.24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1636" y="5067436"/>
            <a:ext cx="2327423" cy="1230612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0" name="Imagen 29" descr="Screen shot 2017-03-08 at 11.09.17 AM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3239" y="2767935"/>
            <a:ext cx="2712406" cy="82465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  <a:effectLst>
            <a:reflection stA="50000" endPos="75000" dist="12700" dir="5400000" sy="-100000" algn="bl" rotWithShape="0"/>
          </a:effectLst>
        </p:spPr>
      </p:pic>
      <p:sp>
        <p:nvSpPr>
          <p:cNvPr id="31" name="CuadroTexto 30"/>
          <p:cNvSpPr txBox="1"/>
          <p:nvPr/>
        </p:nvSpPr>
        <p:spPr>
          <a:xfrm>
            <a:off x="381000" y="4038600"/>
            <a:ext cx="141321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latin typeface="Apple Casual"/>
                <a:cs typeface="Apple Casual"/>
              </a:rPr>
              <a:t>Counselling</a:t>
            </a:r>
            <a:endParaRPr lang="en-GB" sz="2000" b="1" dirty="0">
              <a:solidFill>
                <a:srgbClr val="0000FF"/>
              </a:solidFill>
              <a:latin typeface="Apple Casual"/>
              <a:cs typeface="Apple Casual"/>
            </a:endParaRPr>
          </a:p>
        </p:txBody>
      </p:sp>
      <p:pic>
        <p:nvPicPr>
          <p:cNvPr id="28" name="Imagen 27" descr="Screen shot 2017-03-13 at 8.30.46 AM.png"/>
          <p:cNvPicPr>
            <a:picLocks noChangeAspect="1"/>
          </p:cNvPicPr>
          <p:nvPr/>
        </p:nvPicPr>
        <p:blipFill>
          <a:blip r:embed="rId24">
            <a:alphaModFix amt="10000"/>
          </a:blip>
          <a:stretch>
            <a:fillRect/>
          </a:stretch>
        </p:blipFill>
        <p:spPr>
          <a:xfrm>
            <a:off x="76200" y="2362200"/>
            <a:ext cx="11430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9" name="Imagen 28" descr="Screen shot 2017-03-13 at 8.28.52 AM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5189" y="1423272"/>
            <a:ext cx="7373571" cy="83395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o 18"/>
          <p:cNvSpPr/>
          <p:nvPr/>
        </p:nvSpPr>
        <p:spPr>
          <a:xfrm>
            <a:off x="0" y="0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agen 2" descr="Screen shot 2017-03-03 at 10.46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125"/>
          <p:cNvSpPr/>
          <p:nvPr/>
        </p:nvSpPr>
        <p:spPr>
          <a:xfrm>
            <a:off x="3068937" y="1345410"/>
            <a:ext cx="3006125" cy="4060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0000FF"/>
                </a:solidFill>
                <a:latin typeface="Verdana"/>
                <a:cs typeface="Verdana"/>
              </a:rPr>
              <a:t>Nick: </a:t>
            </a:r>
            <a:r>
              <a:rPr lang="es-ES_tradnl" sz="2000" b="1" dirty="0" err="1" smtClean="0">
                <a:solidFill>
                  <a:srgbClr val="0000FF"/>
                </a:solidFill>
                <a:latin typeface="Verdana"/>
                <a:cs typeface="Verdana"/>
              </a:rPr>
              <a:t>AdharaVIH</a:t>
            </a:r>
            <a:endParaRPr lang="es-ES_tradnl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2030129" y="278497"/>
            <a:ext cx="5609313" cy="9395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MATERIAL,MÉTODOS Y TIEMPO</a:t>
            </a:r>
          </a:p>
        </p:txBody>
      </p:sp>
      <p:pic>
        <p:nvPicPr>
          <p:cNvPr id="23" name="Imagen 22" descr="Screen shot 2017-03-13 at 8.28.5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14" y="2595049"/>
            <a:ext cx="7373571" cy="83395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  <a:effectLst>
            <a:reflection stA="50000" endPos="75000" dist="12700" dir="5400000" sy="-100000" algn="bl" rotWithShape="0"/>
          </a:effectLst>
        </p:spPr>
      </p:pic>
      <p:sp>
        <p:nvSpPr>
          <p:cNvPr id="24" name="Rounded Rectangle 132"/>
          <p:cNvSpPr/>
          <p:nvPr/>
        </p:nvSpPr>
        <p:spPr bwMode="auto">
          <a:xfrm>
            <a:off x="6362568" y="4525563"/>
            <a:ext cx="2083127" cy="1938991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25" name="TextBox 93"/>
          <p:cNvSpPr txBox="1">
            <a:spLocks noChangeArrowheads="1"/>
          </p:cNvSpPr>
          <p:nvPr/>
        </p:nvSpPr>
        <p:spPr bwMode="auto">
          <a:xfrm>
            <a:off x="6362568" y="4525563"/>
            <a:ext cx="20155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400" b="1" dirty="0" smtClean="0"/>
              <a:t>Comunicación asincrónica</a:t>
            </a:r>
            <a:r>
              <a:rPr lang="es-ES_tradnl" sz="2400" dirty="0" smtClean="0"/>
              <a:t>: Apps, webs, correos, </a:t>
            </a:r>
            <a:r>
              <a:rPr lang="es-ES_tradnl" sz="2400" dirty="0" err="1" smtClean="0"/>
              <a:t>Whatsapp</a:t>
            </a:r>
            <a:endParaRPr lang="en-GB" sz="2400" dirty="0"/>
          </a:p>
        </p:txBody>
      </p:sp>
      <p:pic>
        <p:nvPicPr>
          <p:cNvPr id="26" name="Imagen 25" descr="Screen shot 2017-03-08 at 11.09.1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31" y="4531909"/>
            <a:ext cx="2712406" cy="824651"/>
          </a:xfrm>
          <a:prstGeom prst="rect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</a:ln>
          <a:effectLst>
            <a:reflection stA="50000" endPos="75000" dist="12700" dir="5400000" sy="-100000" algn="bl" rotWithShape="0"/>
          </a:effectLst>
        </p:spPr>
      </p:pic>
      <p:sp>
        <p:nvSpPr>
          <p:cNvPr id="27" name="Rounded Rectangle 132"/>
          <p:cNvSpPr/>
          <p:nvPr/>
        </p:nvSpPr>
        <p:spPr bwMode="auto">
          <a:xfrm>
            <a:off x="3387992" y="4531909"/>
            <a:ext cx="2221322" cy="1569659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28" name="TextBox 93"/>
          <p:cNvSpPr txBox="1">
            <a:spLocks noChangeArrowheads="1"/>
          </p:cNvSpPr>
          <p:nvPr/>
        </p:nvSpPr>
        <p:spPr bwMode="auto">
          <a:xfrm>
            <a:off x="3387992" y="4531909"/>
            <a:ext cx="22213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400" b="1" dirty="0" smtClean="0"/>
              <a:t>Comunicación sincrónica</a:t>
            </a:r>
            <a:r>
              <a:rPr lang="es-ES_tradnl" sz="2400" dirty="0" smtClean="0"/>
              <a:t>: Chat Chueca, Skype, teléfono</a:t>
            </a:r>
            <a:endParaRPr lang="en-GB" sz="2400" dirty="0"/>
          </a:p>
        </p:txBody>
      </p:sp>
      <p:sp>
        <p:nvSpPr>
          <p:cNvPr id="29" name="Rounded Rectangle 132"/>
          <p:cNvSpPr/>
          <p:nvPr/>
        </p:nvSpPr>
        <p:spPr bwMode="auto">
          <a:xfrm>
            <a:off x="1752600" y="1905000"/>
            <a:ext cx="6055099" cy="5334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30" name="TextBox 93"/>
          <p:cNvSpPr txBox="1">
            <a:spLocks noChangeArrowheads="1"/>
          </p:cNvSpPr>
          <p:nvPr/>
        </p:nvSpPr>
        <p:spPr bwMode="auto">
          <a:xfrm>
            <a:off x="1752600" y="1954520"/>
            <a:ext cx="5858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s-ES_tradnl" sz="2400" dirty="0" smtClean="0"/>
              <a:t>La comunicación SIEMPRE la inicia el usuario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2844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48" descr="logo_web_sinleyend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71" y="278497"/>
            <a:ext cx="1601193" cy="6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1985963" y="274638"/>
            <a:ext cx="5700711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MATERIAL,</a:t>
            </a:r>
            <a:r>
              <a:rPr kumimoji="0" lang="es-ES_tradnl" sz="2400" b="1" i="0" u="none" strike="noStrike" kern="1200" cap="all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 </a:t>
            </a:r>
            <a:r>
              <a:rPr kumimoji="0" lang="es-ES_tradnl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MÉTODOS Y TIEMPO</a:t>
            </a:r>
          </a:p>
        </p:txBody>
      </p:sp>
      <p:pic>
        <p:nvPicPr>
          <p:cNvPr id="6" name="Imagen 5" descr="Screen shot 2017-03-03 at 10.4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850" y="278497"/>
            <a:ext cx="954458" cy="1269949"/>
          </a:xfrm>
          <a:prstGeom prst="rect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Marco 6"/>
          <p:cNvSpPr/>
          <p:nvPr/>
        </p:nvSpPr>
        <p:spPr>
          <a:xfrm>
            <a:off x="1" y="4617"/>
            <a:ext cx="9143999" cy="6858000"/>
          </a:xfrm>
          <a:prstGeom prst="frame">
            <a:avLst>
              <a:gd name="adj1" fmla="val 14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1374</Words>
  <Application>Microsoft Office PowerPoint</Application>
  <PresentationFormat>Presentación en pantalla (4:3)</PresentationFormat>
  <Paragraphs>256</Paragraphs>
  <Slides>46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EL Cibereducador en salud sexual : UN IGUAL muy CERCANO </vt:lpstr>
      <vt:lpstr>TODO TIENE UN COMIENZO…</vt:lpstr>
      <vt:lpstr>¡FORMACIÓN!</vt:lpstr>
      <vt:lpstr>A la búsqueda de espacios…</vt:lpstr>
      <vt:lpstr>Conquistando espacios</vt:lpstr>
      <vt:lpstr>MATERIAL, MÉTODOS y tiempo</vt:lpstr>
      <vt:lpstr>MATERIAL, MÉTODOS y TIEMPO</vt:lpstr>
      <vt:lpstr>Presentación de PowerPoint</vt:lpstr>
      <vt:lpstr>MATERIAL, MÉTODOS Y TIEMPO</vt:lpstr>
      <vt:lpstr>MATERIAL, MÉTODOS Y TIEMPO</vt:lpstr>
      <vt:lpstr>¿Qué me ha funcionado?</vt:lpstr>
      <vt:lpstr>Los inicios: Facebook/Perfil Wapo</vt:lpstr>
      <vt:lpstr>Perfil Wapo  (igual en todas Apps sin “publicidad”)</vt:lpstr>
      <vt:lpstr>Whatsapp: julio 2016</vt:lpstr>
      <vt:lpstr>Facebook: Perfiles, Whatsapp</vt:lpstr>
      <vt:lpstr>Indetectable=Intransmisible  4 octubre 2016 (Instagram,Facebook)</vt:lpstr>
      <vt:lpstr>Perfil Instagram: en busca de juventud</vt:lpstr>
      <vt:lpstr>Facebook/Instagram</vt:lpstr>
      <vt:lpstr>Facebook/Instagram</vt:lpstr>
      <vt:lpstr>Facebook/Instagram</vt:lpstr>
      <vt:lpstr> Banner Wapo: el punto de inflexión junio 2016</vt:lpstr>
      <vt:lpstr>Facebook (banner, diferentes Apps)</vt:lpstr>
      <vt:lpstr>2º Banner Wapo</vt:lpstr>
      <vt:lpstr>3º Banner Wapo</vt:lpstr>
      <vt:lpstr>4º Banner Wapo</vt:lpstr>
      <vt:lpstr>Grindr: ¡cuánta PrEP!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PREVALENCIA DE REACTIVOS </vt:lpstr>
      <vt:lpstr>Presentación de PowerPoint</vt:lpstr>
      <vt:lpstr>Presentación de PowerPoint</vt:lpstr>
      <vt:lpstr>Presentación de PowerPoint</vt:lpstr>
      <vt:lpstr>Presentación de PowerPoint</vt:lpstr>
      <vt:lpstr>FAST-TRACK: 90, 90, 90…y 90</vt:lpstr>
      <vt:lpstr>FAST-TRACK: 90, 90, 90…y 90</vt:lpstr>
      <vt:lpstr>CONCLUSIONES</vt:lpstr>
      <vt:lpstr>Presentación de PowerPoint</vt:lpstr>
      <vt:lpstr>Presentación de PowerPoint</vt:lpstr>
    </vt:vector>
  </TitlesOfParts>
  <Company>EBD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Duarte Viana</dc:creator>
  <cp:lastModifiedBy>perseo</cp:lastModifiedBy>
  <cp:revision>183</cp:revision>
  <dcterms:created xsi:type="dcterms:W3CDTF">2017-03-15T06:49:21Z</dcterms:created>
  <dcterms:modified xsi:type="dcterms:W3CDTF">2017-12-14T07:17:55Z</dcterms:modified>
</cp:coreProperties>
</file>